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92" r:id="rId3"/>
    <p:sldId id="264" r:id="rId4"/>
    <p:sldId id="263" r:id="rId5"/>
    <p:sldId id="265" r:id="rId6"/>
    <p:sldId id="266" r:id="rId7"/>
    <p:sldId id="267" r:id="rId8"/>
    <p:sldId id="268" r:id="rId9"/>
    <p:sldId id="269" r:id="rId10"/>
    <p:sldId id="270" r:id="rId11"/>
    <p:sldId id="271" r:id="rId12"/>
    <p:sldId id="272" r:id="rId13"/>
    <p:sldId id="273" r:id="rId14"/>
    <p:sldId id="274" r:id="rId15"/>
    <p:sldId id="286" r:id="rId16"/>
    <p:sldId id="275" r:id="rId17"/>
    <p:sldId id="276" r:id="rId18"/>
    <p:sldId id="277" r:id="rId19"/>
    <p:sldId id="278" r:id="rId20"/>
    <p:sldId id="279" r:id="rId21"/>
    <p:sldId id="280" r:id="rId22"/>
    <p:sldId id="281" r:id="rId23"/>
    <p:sldId id="282" r:id="rId24"/>
    <p:sldId id="283" r:id="rId25"/>
    <p:sldId id="287" r:id="rId26"/>
    <p:sldId id="293" r:id="rId27"/>
    <p:sldId id="284" r:id="rId28"/>
    <p:sldId id="285" r:id="rId29"/>
    <p:sldId id="288" r:id="rId30"/>
    <p:sldId id="289" r:id="rId31"/>
    <p:sldId id="290" r:id="rId32"/>
    <p:sldId id="291" r:id="rId33"/>
    <p:sldId id="257" r:id="rId34"/>
    <p:sldId id="258" r:id="rId35"/>
    <p:sldId id="259" r:id="rId36"/>
    <p:sldId id="260" r:id="rId37"/>
    <p:sldId id="261" r:id="rId38"/>
    <p:sldId id="2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94660"/>
  </p:normalViewPr>
  <p:slideViewPr>
    <p:cSldViewPr snapToGrid="0">
      <p:cViewPr varScale="1">
        <p:scale>
          <a:sx n="73" d="100"/>
          <a:sy n="73" d="100"/>
        </p:scale>
        <p:origin x="-41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FA99FB-5674-4BC5-949F-8D45EC167511}"/>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5" name="Footer Placeholder 4">
            <a:extLst>
              <a:ext uri="{FF2B5EF4-FFF2-40B4-BE49-F238E27FC236}">
                <a16:creationId xmlns:a16="http://schemas.microsoft.com/office/drawing/2014/main" xmlns=""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05E934-32B6-44B1-9622-67F30BDA3F3A}"/>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94607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AC2BB8-59E0-4EB2-B3BE-59D8641EE133}"/>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5" name="Footer Placeholder 4">
            <a:extLst>
              <a:ext uri="{FF2B5EF4-FFF2-40B4-BE49-F238E27FC236}">
                <a16:creationId xmlns:a16="http://schemas.microsoft.com/office/drawing/2014/main" xmlns=""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FE7C03-68D3-445E-A5A2-8A935CFC977E}"/>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7703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961CC7-F5B1-464A-8127-60645FB21081}"/>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5" name="Footer Placeholder 4">
            <a:extLst>
              <a:ext uri="{FF2B5EF4-FFF2-40B4-BE49-F238E27FC236}">
                <a16:creationId xmlns:a16="http://schemas.microsoft.com/office/drawing/2014/main" xmlns=""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707151-541F-4104-B989-83A9DCA6E616}"/>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87938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CDB9DB-9E62-4292-915C-1DD4134740DB}"/>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5" name="Footer Placeholder 4">
            <a:extLst>
              <a:ext uri="{FF2B5EF4-FFF2-40B4-BE49-F238E27FC236}">
                <a16:creationId xmlns:a16="http://schemas.microsoft.com/office/drawing/2014/main" xmlns=""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92EE8A-96DF-4D7D-B434-778324756D04}"/>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89779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EC43B56-4DC7-490B-AEFD-55ED1ECFF82E}"/>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5" name="Footer Placeholder 4">
            <a:extLst>
              <a:ext uri="{FF2B5EF4-FFF2-40B4-BE49-F238E27FC236}">
                <a16:creationId xmlns:a16="http://schemas.microsoft.com/office/drawing/2014/main" xmlns=""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F43D49-23F8-4C4B-9C30-EDC030EE6F7E}"/>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02074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BED84EB-AF90-4F19-A376-0FE5E50F9EA5}"/>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6" name="Footer Placeholder 5">
            <a:extLst>
              <a:ext uri="{FF2B5EF4-FFF2-40B4-BE49-F238E27FC236}">
                <a16:creationId xmlns:a16="http://schemas.microsoft.com/office/drawing/2014/main" xmlns=""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221A83-6D60-45F0-9173-5F6D2438BC36}"/>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40575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0BEC63-51D3-4C70-B804-BE9EF765AD21}"/>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8" name="Footer Placeholder 7">
            <a:extLst>
              <a:ext uri="{FF2B5EF4-FFF2-40B4-BE49-F238E27FC236}">
                <a16:creationId xmlns:a16="http://schemas.microsoft.com/office/drawing/2014/main" xmlns=""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EFA5918-109D-4342-84C0-9774A52C9E7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230657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FF739AE-8101-4C18-8CF3-911BDF3978A8}"/>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4" name="Footer Placeholder 3">
            <a:extLst>
              <a:ext uri="{FF2B5EF4-FFF2-40B4-BE49-F238E27FC236}">
                <a16:creationId xmlns:a16="http://schemas.microsoft.com/office/drawing/2014/main" xmlns=""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B38A2C9-E93B-4F0A-A021-9E3AEBC3FA8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697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0AE8D9-9B42-438E-ADA6-CCFE45788460}"/>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3" name="Footer Placeholder 2">
            <a:extLst>
              <a:ext uri="{FF2B5EF4-FFF2-40B4-BE49-F238E27FC236}">
                <a16:creationId xmlns:a16="http://schemas.microsoft.com/office/drawing/2014/main" xmlns=""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33A2CF6-DBC5-4491-B213-B3CD09D3130C}"/>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214518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21D993-DEDD-470E-B48B-CB053A55A119}"/>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6" name="Footer Placeholder 5">
            <a:extLst>
              <a:ext uri="{FF2B5EF4-FFF2-40B4-BE49-F238E27FC236}">
                <a16:creationId xmlns:a16="http://schemas.microsoft.com/office/drawing/2014/main" xmlns=""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108F41-F1F6-431C-9B45-8A447F188CB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36841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13918A-7F23-4C72-8E80-591324A3046C}"/>
              </a:ext>
            </a:extLst>
          </p:cNvPr>
          <p:cNvSpPr>
            <a:spLocks noGrp="1"/>
          </p:cNvSpPr>
          <p:nvPr>
            <p:ph type="dt" sz="half" idx="10"/>
          </p:nvPr>
        </p:nvSpPr>
        <p:spPr/>
        <p:txBody>
          <a:bodyPr/>
          <a:lstStyle/>
          <a:p>
            <a:fld id="{76969C88-B244-455D-A017-012B25B1ACDD}" type="datetimeFigureOut">
              <a:rPr lang="en-US" smtClean="0"/>
              <a:pPr/>
              <a:t>2/9/2021</a:t>
            </a:fld>
            <a:endParaRPr lang="en-US"/>
          </a:p>
        </p:txBody>
      </p:sp>
      <p:sp>
        <p:nvSpPr>
          <p:cNvPr id="6" name="Footer Placeholder 5">
            <a:extLst>
              <a:ext uri="{FF2B5EF4-FFF2-40B4-BE49-F238E27FC236}">
                <a16:creationId xmlns:a16="http://schemas.microsoft.com/office/drawing/2014/main" xmlns=""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23681A-6F29-48FC-9409-319ED3E96635}"/>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400544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xmlns=""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xmlns=""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xmlns=""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2/9/2021</a:t>
            </a:fld>
            <a:endParaRPr lang="en-US"/>
          </a:p>
        </p:txBody>
      </p:sp>
      <p:sp>
        <p:nvSpPr>
          <p:cNvPr id="5" name="Footer Placeholder 4">
            <a:extLst>
              <a:ext uri="{FF2B5EF4-FFF2-40B4-BE49-F238E27FC236}">
                <a16:creationId xmlns:a16="http://schemas.microsoft.com/office/drawing/2014/main" xmlns=""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xmlns=""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93941373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topic/trade-union" TargetMode="External"/><Relationship Id="rId2" Type="http://schemas.openxmlformats.org/officeDocument/2006/relationships/hyperlink" Target="https://www.britannica.com/topic/law" TargetMode="External"/><Relationship Id="rId1" Type="http://schemas.openxmlformats.org/officeDocument/2006/relationships/slideLayout" Target="../slideLayouts/slideLayout2.xml"/><Relationship Id="rId6" Type="http://schemas.openxmlformats.org/officeDocument/2006/relationships/hyperlink" Target="https://www.britannica.com/topic/social-security-government-program" TargetMode="External"/><Relationship Id="rId5" Type="http://schemas.openxmlformats.org/officeDocument/2006/relationships/hyperlink" Target="https://www.merriam-webster.com/dictionary/comprehensive" TargetMode="External"/><Relationship Id="rId4" Type="http://schemas.openxmlformats.org/officeDocument/2006/relationships/hyperlink" Target="https://www.britannica.com/topic/industrial-relation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A18C9FB-EC4C-4DAE-8F7D-C6E5AF607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xmlns="" id="{C903FD16-9E21-4267-B388-3D4D23D53F73}"/>
              </a:ext>
            </a:extLst>
          </p:cNvPr>
          <p:cNvPicPr>
            <a:picLocks noChangeAspect="1"/>
          </p:cNvPicPr>
          <p:nvPr/>
        </p:nvPicPr>
        <p:blipFill rotWithShape="1">
          <a:blip r:embed="rId2" cstate="print"/>
          <a:srcRect t="4492" b="16283"/>
          <a:stretch/>
        </p:blipFill>
        <p:spPr>
          <a:xfrm>
            <a:off x="20" y="-1"/>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11" name="Freeform: Shape 10">
            <a:extLst>
              <a:ext uri="{FF2B5EF4-FFF2-40B4-BE49-F238E27FC236}">
                <a16:creationId xmlns:a16="http://schemas.microsoft.com/office/drawing/2014/main" xmlns="" id="{3B2B1500-BB55-471C-8A9E-67288297EC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3045E22C-A99D-41BB-AF14-EF1B1E745A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itle 2">
            <a:extLst>
              <a:ext uri="{FF2B5EF4-FFF2-40B4-BE49-F238E27FC236}">
                <a16:creationId xmlns:a16="http://schemas.microsoft.com/office/drawing/2014/main" xmlns="" id="{B41542F2-6A78-4AD8-B9BE-BC506D830E1A}"/>
              </a:ext>
            </a:extLst>
          </p:cNvPr>
          <p:cNvSpPr>
            <a:spLocks noGrp="1"/>
          </p:cNvSpPr>
          <p:nvPr>
            <p:ph type="subTitle" idx="1"/>
          </p:nvPr>
        </p:nvSpPr>
        <p:spPr>
          <a:xfrm>
            <a:off x="762000" y="5115011"/>
            <a:ext cx="4572000" cy="980988"/>
          </a:xfrm>
        </p:spPr>
        <p:txBody>
          <a:bodyPr anchor="b">
            <a:normAutofit/>
          </a:bodyPr>
          <a:lstStyle/>
          <a:p>
            <a:pPr algn="l"/>
            <a:r>
              <a:rPr lang="en-IN" sz="3200" dirty="0">
                <a:latin typeface="Times New Roman" panose="02020603050405020304" pitchFamily="18" charset="0"/>
                <a:cs typeface="Times New Roman" panose="02020603050405020304" pitchFamily="18" charset="0"/>
              </a:rPr>
              <a:t>By Harshul Bangia </a:t>
            </a:r>
          </a:p>
        </p:txBody>
      </p:sp>
      <p:sp>
        <p:nvSpPr>
          <p:cNvPr id="2" name="Title 1">
            <a:extLst>
              <a:ext uri="{FF2B5EF4-FFF2-40B4-BE49-F238E27FC236}">
                <a16:creationId xmlns:a16="http://schemas.microsoft.com/office/drawing/2014/main" xmlns="" id="{D978D281-081A-47DB-9A56-DB994A19B761}"/>
              </a:ext>
            </a:extLst>
          </p:cNvPr>
          <p:cNvSpPr>
            <a:spLocks noGrp="1"/>
          </p:cNvSpPr>
          <p:nvPr>
            <p:ph type="ctrTitle"/>
          </p:nvPr>
        </p:nvSpPr>
        <p:spPr>
          <a:xfrm>
            <a:off x="0" y="1444752"/>
            <a:ext cx="5687568" cy="3141035"/>
          </a:xfrm>
        </p:spPr>
        <p:txBody>
          <a:bodyPr>
            <a:normAutofit/>
          </a:bodyPr>
          <a:lstStyle/>
          <a:p>
            <a:pPr algn="l"/>
            <a:r>
              <a:rPr lang="en-IN" sz="6600" dirty="0">
                <a:latin typeface="Times New Roman" panose="02020603050405020304" pitchFamily="18" charset="0"/>
                <a:cs typeface="Times New Roman" panose="02020603050405020304" pitchFamily="18" charset="0"/>
              </a:rPr>
              <a:t>Labour Law - The Code on Wages 2019</a:t>
            </a:r>
          </a:p>
        </p:txBody>
      </p:sp>
    </p:spTree>
    <p:extLst>
      <p:ext uri="{BB962C8B-B14F-4D97-AF65-F5344CB8AC3E}">
        <p14:creationId xmlns:p14="http://schemas.microsoft.com/office/powerpoint/2010/main" xmlns="" val="2702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E364F-7CE8-4FFD-96C4-6977DA117CE6}"/>
              </a:ext>
            </a:extLst>
          </p:cNvPr>
          <p:cNvSpPr>
            <a:spLocks noGrp="1"/>
          </p:cNvSpPr>
          <p:nvPr>
            <p:ph type="title"/>
          </p:nvPr>
        </p:nvSpPr>
        <p:spPr/>
        <p:txBody>
          <a:bodyPr/>
          <a:lstStyle/>
          <a:p>
            <a:r>
              <a:rPr lang="en-IN" dirty="0"/>
              <a:t>DEFINITIONS UNDER THE CODE </a:t>
            </a:r>
          </a:p>
        </p:txBody>
      </p:sp>
      <p:sp>
        <p:nvSpPr>
          <p:cNvPr id="3" name="Content Placeholder 2">
            <a:extLst>
              <a:ext uri="{FF2B5EF4-FFF2-40B4-BE49-F238E27FC236}">
                <a16:creationId xmlns:a16="http://schemas.microsoft.com/office/drawing/2014/main" xmlns="" id="{277BF1E1-CA27-4F06-B272-AFC861FC2078}"/>
              </a:ext>
            </a:extLst>
          </p:cNvPr>
          <p:cNvSpPr>
            <a:spLocks noGrp="1"/>
          </p:cNvSpPr>
          <p:nvPr>
            <p:ph idx="1"/>
          </p:nvPr>
        </p:nvSpPr>
        <p:spPr/>
        <p:txBody>
          <a:bodyPr/>
          <a:lstStyle/>
          <a:p>
            <a:pPr marL="0" indent="0">
              <a:buNone/>
            </a:pPr>
            <a:r>
              <a:rPr lang="en-IN" dirty="0"/>
              <a:t>1. ESTABLISHMENT – It </a:t>
            </a:r>
            <a:r>
              <a:rPr lang="en-US" dirty="0"/>
              <a:t>means any place where any industry, trade, business, manufacture or occupation is carried on and includes Government establishment. </a:t>
            </a:r>
            <a:endParaRPr lang="en-IN" dirty="0"/>
          </a:p>
          <a:p>
            <a:pPr marL="514350" indent="-514350">
              <a:buAutoNum type="arabicPeriod"/>
            </a:pPr>
            <a:endParaRPr lang="en-IN" dirty="0"/>
          </a:p>
          <a:p>
            <a:pPr marL="514350" indent="-514350">
              <a:buAutoNum type="arabicPeriod"/>
            </a:pPr>
            <a:endParaRPr lang="en-IN" dirty="0"/>
          </a:p>
        </p:txBody>
      </p:sp>
    </p:spTree>
    <p:extLst>
      <p:ext uri="{BB962C8B-B14F-4D97-AF65-F5344CB8AC3E}">
        <p14:creationId xmlns:p14="http://schemas.microsoft.com/office/powerpoint/2010/main" xmlns="" val="35852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4FC7B-2A08-43CF-B4C5-D640A193D098}"/>
              </a:ext>
            </a:extLst>
          </p:cNvPr>
          <p:cNvSpPr>
            <a:spLocks noGrp="1"/>
          </p:cNvSpPr>
          <p:nvPr>
            <p:ph type="title"/>
          </p:nvPr>
        </p:nvSpPr>
        <p:spPr/>
        <p:txBody>
          <a:bodyPr/>
          <a:lstStyle/>
          <a:p>
            <a:r>
              <a:rPr lang="en-IN" dirty="0"/>
              <a:t>DEFINITIONS UNDER THE CODE </a:t>
            </a:r>
          </a:p>
        </p:txBody>
      </p:sp>
      <p:sp>
        <p:nvSpPr>
          <p:cNvPr id="3" name="Content Placeholder 2">
            <a:extLst>
              <a:ext uri="{FF2B5EF4-FFF2-40B4-BE49-F238E27FC236}">
                <a16:creationId xmlns:a16="http://schemas.microsoft.com/office/drawing/2014/main" xmlns="" id="{64358D1B-ECED-43F0-A11E-1DA10B4799FB}"/>
              </a:ext>
            </a:extLst>
          </p:cNvPr>
          <p:cNvSpPr>
            <a:spLocks noGrp="1"/>
          </p:cNvSpPr>
          <p:nvPr>
            <p:ph idx="1"/>
          </p:nvPr>
        </p:nvSpPr>
        <p:spPr/>
        <p:txBody>
          <a:bodyPr>
            <a:normAutofit fontScale="92500" lnSpcReduction="10000"/>
          </a:bodyPr>
          <a:lstStyle/>
          <a:p>
            <a:pPr marL="0" indent="0">
              <a:buNone/>
            </a:pPr>
            <a:r>
              <a:rPr lang="en-IN" dirty="0"/>
              <a:t>2. EMPLOYEE – It </a:t>
            </a:r>
            <a:r>
              <a:rPr lang="en-US" dirty="0"/>
              <a:t>means, any person (other than an apprentice engaged under the Apprentices Act, 1961), employed on wages by an establishment to do any skilled, semi-skilled or unskilled, manual, operational, supervisory, managerial, administrative, technical or clerical work for hire or reward, whether the terms of employment be express or implied, and also includes a person declared to be an employee by the appropriate Government, but does not include any member of the Armed Forces of the Union</a:t>
            </a:r>
            <a:r>
              <a:rPr lang="en-IN" dirty="0"/>
              <a:t> </a:t>
            </a:r>
          </a:p>
        </p:txBody>
      </p:sp>
    </p:spTree>
    <p:extLst>
      <p:ext uri="{BB962C8B-B14F-4D97-AF65-F5344CB8AC3E}">
        <p14:creationId xmlns:p14="http://schemas.microsoft.com/office/powerpoint/2010/main" xmlns="" val="263624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3BB5A-EBCE-4523-9F38-DA7365411EB1}"/>
              </a:ext>
            </a:extLst>
          </p:cNvPr>
          <p:cNvSpPr>
            <a:spLocks noGrp="1"/>
          </p:cNvSpPr>
          <p:nvPr>
            <p:ph type="title"/>
          </p:nvPr>
        </p:nvSpPr>
        <p:spPr>
          <a:xfrm>
            <a:off x="762000" y="762000"/>
            <a:ext cx="10668000" cy="865632"/>
          </a:xfrm>
        </p:spPr>
        <p:txBody>
          <a:bodyPr/>
          <a:lstStyle/>
          <a:p>
            <a:r>
              <a:rPr lang="en-IN" dirty="0"/>
              <a:t>DEFINITIONS UNDER THE CODE </a:t>
            </a:r>
          </a:p>
        </p:txBody>
      </p:sp>
      <p:sp>
        <p:nvSpPr>
          <p:cNvPr id="3" name="Content Placeholder 2">
            <a:extLst>
              <a:ext uri="{FF2B5EF4-FFF2-40B4-BE49-F238E27FC236}">
                <a16:creationId xmlns:a16="http://schemas.microsoft.com/office/drawing/2014/main" xmlns="" id="{9F6845E8-2BE4-4B94-9C68-A6D60B737878}"/>
              </a:ext>
            </a:extLst>
          </p:cNvPr>
          <p:cNvSpPr>
            <a:spLocks noGrp="1"/>
          </p:cNvSpPr>
          <p:nvPr>
            <p:ph idx="1"/>
          </p:nvPr>
        </p:nvSpPr>
        <p:spPr>
          <a:xfrm>
            <a:off x="762000" y="1847088"/>
            <a:ext cx="10668000" cy="4256995"/>
          </a:xfrm>
        </p:spPr>
        <p:txBody>
          <a:bodyPr/>
          <a:lstStyle/>
          <a:p>
            <a:pPr marL="0" indent="0">
              <a:buNone/>
            </a:pPr>
            <a:r>
              <a:rPr lang="en-IN" dirty="0"/>
              <a:t>3. WORKER – </a:t>
            </a:r>
            <a:r>
              <a:rPr lang="en-US" dirty="0"/>
              <a:t>means any person (except an apprentice as defined under clause (aa) of section 2 of the Apprentices Act, 1961) employed in any industry to do any manual, unskilled, skilled, technical, operational, clerical or supervisory work for hire or reward, whether the terms of employment be express or implied. </a:t>
            </a:r>
            <a:r>
              <a:rPr lang="en-IN" dirty="0"/>
              <a:t> </a:t>
            </a:r>
          </a:p>
        </p:txBody>
      </p:sp>
    </p:spTree>
    <p:extLst>
      <p:ext uri="{BB962C8B-B14F-4D97-AF65-F5344CB8AC3E}">
        <p14:creationId xmlns:p14="http://schemas.microsoft.com/office/powerpoint/2010/main" xmlns="" val="99720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9C65E6-D663-4678-ACBC-2EC521A0BCE3}"/>
              </a:ext>
            </a:extLst>
          </p:cNvPr>
          <p:cNvSpPr>
            <a:spLocks noGrp="1"/>
          </p:cNvSpPr>
          <p:nvPr>
            <p:ph type="title"/>
          </p:nvPr>
        </p:nvSpPr>
        <p:spPr>
          <a:xfrm>
            <a:off x="762000" y="762000"/>
            <a:ext cx="10668000" cy="975360"/>
          </a:xfrm>
        </p:spPr>
        <p:txBody>
          <a:bodyPr/>
          <a:lstStyle/>
          <a:p>
            <a:r>
              <a:rPr lang="en-IN" dirty="0"/>
              <a:t>DEFINITIONS UNDER THE CODE </a:t>
            </a:r>
          </a:p>
        </p:txBody>
      </p:sp>
      <p:sp>
        <p:nvSpPr>
          <p:cNvPr id="3" name="Content Placeholder 2">
            <a:extLst>
              <a:ext uri="{FF2B5EF4-FFF2-40B4-BE49-F238E27FC236}">
                <a16:creationId xmlns:a16="http://schemas.microsoft.com/office/drawing/2014/main" xmlns="" id="{F458D816-E3BB-4CD0-AFB7-787D5F18838E}"/>
              </a:ext>
            </a:extLst>
          </p:cNvPr>
          <p:cNvSpPr>
            <a:spLocks noGrp="1"/>
          </p:cNvSpPr>
          <p:nvPr>
            <p:ph idx="1"/>
          </p:nvPr>
        </p:nvSpPr>
        <p:spPr>
          <a:xfrm>
            <a:off x="762000" y="1737360"/>
            <a:ext cx="10668000" cy="5120640"/>
          </a:xfrm>
        </p:spPr>
        <p:txBody>
          <a:bodyPr>
            <a:normAutofit/>
          </a:bodyPr>
          <a:lstStyle/>
          <a:p>
            <a:pPr marL="0" indent="0">
              <a:buNone/>
            </a:pPr>
            <a:r>
              <a:rPr lang="en-IN" dirty="0"/>
              <a:t>4. EMPLOYER - </a:t>
            </a:r>
            <a:r>
              <a:rPr lang="en-US" dirty="0"/>
              <a:t>means a person who employs, whether directly or through any person, or on his behalf or on behalf of any person, one or more employees in his establishment and where the establishment is carried on by any department of the Central Government or the State Government, the authority specified, by the head of such department, in this behalf or where no authority, is so specified the head of the department and in relation to an establishment carried on by a local authority, the chief executive of that authority. </a:t>
            </a:r>
            <a:endParaRPr lang="en-IN" dirty="0"/>
          </a:p>
        </p:txBody>
      </p:sp>
    </p:spTree>
    <p:extLst>
      <p:ext uri="{BB962C8B-B14F-4D97-AF65-F5344CB8AC3E}">
        <p14:creationId xmlns:p14="http://schemas.microsoft.com/office/powerpoint/2010/main" xmlns="" val="418401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907E8-0E30-4E42-B4AE-B3909B13D713}"/>
              </a:ext>
            </a:extLst>
          </p:cNvPr>
          <p:cNvSpPr>
            <a:spLocks noGrp="1"/>
          </p:cNvSpPr>
          <p:nvPr>
            <p:ph type="title"/>
          </p:nvPr>
        </p:nvSpPr>
        <p:spPr/>
        <p:txBody>
          <a:bodyPr/>
          <a:lstStyle/>
          <a:p>
            <a:r>
              <a:rPr lang="en-IN" dirty="0"/>
              <a:t>DEFINITIONS UNDER THE CODE </a:t>
            </a:r>
          </a:p>
        </p:txBody>
      </p:sp>
      <p:sp>
        <p:nvSpPr>
          <p:cNvPr id="3" name="Content Placeholder 2">
            <a:extLst>
              <a:ext uri="{FF2B5EF4-FFF2-40B4-BE49-F238E27FC236}">
                <a16:creationId xmlns:a16="http://schemas.microsoft.com/office/drawing/2014/main" xmlns="" id="{A62825ED-3F16-4B93-BA21-CE5779E0C3F2}"/>
              </a:ext>
            </a:extLst>
          </p:cNvPr>
          <p:cNvSpPr>
            <a:spLocks noGrp="1"/>
          </p:cNvSpPr>
          <p:nvPr>
            <p:ph idx="1"/>
          </p:nvPr>
        </p:nvSpPr>
        <p:spPr>
          <a:xfrm>
            <a:off x="762000" y="2084832"/>
            <a:ext cx="10668000" cy="4261104"/>
          </a:xfrm>
        </p:spPr>
        <p:txBody>
          <a:bodyPr/>
          <a:lstStyle/>
          <a:p>
            <a:pPr marL="0" indent="0">
              <a:buNone/>
            </a:pPr>
            <a:r>
              <a:rPr lang="en-IN" dirty="0"/>
              <a:t>5. WAGES - </a:t>
            </a:r>
            <a:r>
              <a:rPr lang="en-US" dirty="0"/>
              <a:t>means all remuneration whether by way of salaries, allowances or otherwise, expressed in terms of money or capable of being so expressed which would, if the terms of employment, express or implied, were fulfilled, be payable to a person employed in respect of his employment or of work done in such employment, and includes,— (</a:t>
            </a:r>
            <a:r>
              <a:rPr lang="en-US" dirty="0" err="1"/>
              <a:t>i</a:t>
            </a:r>
            <a:r>
              <a:rPr lang="en-US" dirty="0"/>
              <a:t>) basic pay; (ii) dearness allowance; and (iii) retaining allowance, if any. </a:t>
            </a:r>
            <a:endParaRPr lang="en-IN" dirty="0"/>
          </a:p>
        </p:txBody>
      </p:sp>
    </p:spTree>
    <p:extLst>
      <p:ext uri="{BB962C8B-B14F-4D97-AF65-F5344CB8AC3E}">
        <p14:creationId xmlns:p14="http://schemas.microsoft.com/office/powerpoint/2010/main" xmlns="" val="359248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2BD91-F4C1-455B-B9DF-0247D978C14A}"/>
              </a:ext>
            </a:extLst>
          </p:cNvPr>
          <p:cNvSpPr>
            <a:spLocks noGrp="1"/>
          </p:cNvSpPr>
          <p:nvPr>
            <p:ph type="title"/>
          </p:nvPr>
        </p:nvSpPr>
        <p:spPr/>
        <p:txBody>
          <a:bodyPr/>
          <a:lstStyle/>
          <a:p>
            <a:r>
              <a:rPr lang="en-IN" dirty="0"/>
              <a:t>WAGES DOESN’T INCLUDE - </a:t>
            </a:r>
          </a:p>
        </p:txBody>
      </p:sp>
      <p:sp>
        <p:nvSpPr>
          <p:cNvPr id="3" name="Content Placeholder 2">
            <a:extLst>
              <a:ext uri="{FF2B5EF4-FFF2-40B4-BE49-F238E27FC236}">
                <a16:creationId xmlns:a16="http://schemas.microsoft.com/office/drawing/2014/main" xmlns="" id="{8E88AA39-3034-4656-8A9F-E8A6F2C33A20}"/>
              </a:ext>
            </a:extLst>
          </p:cNvPr>
          <p:cNvSpPr>
            <a:spLocks noGrp="1"/>
          </p:cNvSpPr>
          <p:nvPr>
            <p:ph idx="1"/>
          </p:nvPr>
        </p:nvSpPr>
        <p:spPr>
          <a:xfrm>
            <a:off x="762000" y="2011680"/>
            <a:ext cx="10668000" cy="4718304"/>
          </a:xfrm>
        </p:spPr>
        <p:txBody>
          <a:bodyPr>
            <a:normAutofit/>
          </a:bodyPr>
          <a:lstStyle/>
          <a:p>
            <a:r>
              <a:rPr lang="en-IN" dirty="0"/>
              <a:t>Bonus </a:t>
            </a:r>
          </a:p>
          <a:p>
            <a:r>
              <a:rPr lang="en-IN" dirty="0"/>
              <a:t>HRA</a:t>
            </a:r>
          </a:p>
          <a:p>
            <a:r>
              <a:rPr lang="en-IN" dirty="0"/>
              <a:t>PF</a:t>
            </a:r>
          </a:p>
          <a:p>
            <a:r>
              <a:rPr lang="en-IN" dirty="0"/>
              <a:t>Travelling concession</a:t>
            </a:r>
          </a:p>
          <a:p>
            <a:r>
              <a:rPr lang="en-IN" dirty="0"/>
              <a:t>Overtime allowance</a:t>
            </a:r>
          </a:p>
          <a:p>
            <a:r>
              <a:rPr lang="en-IN" dirty="0"/>
              <a:t>Gratuity </a:t>
            </a:r>
          </a:p>
          <a:p>
            <a:r>
              <a:rPr lang="en-IN" dirty="0"/>
              <a:t>Commission payable, etc </a:t>
            </a:r>
          </a:p>
        </p:txBody>
      </p:sp>
    </p:spTree>
    <p:extLst>
      <p:ext uri="{BB962C8B-B14F-4D97-AF65-F5344CB8AC3E}">
        <p14:creationId xmlns:p14="http://schemas.microsoft.com/office/powerpoint/2010/main" xmlns="" val="142105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D2E44-F12E-4A87-B617-B33A15E41C5D}"/>
              </a:ext>
            </a:extLst>
          </p:cNvPr>
          <p:cNvSpPr>
            <a:spLocks noGrp="1"/>
          </p:cNvSpPr>
          <p:nvPr>
            <p:ph type="title"/>
          </p:nvPr>
        </p:nvSpPr>
        <p:spPr/>
        <p:txBody>
          <a:bodyPr/>
          <a:lstStyle/>
          <a:p>
            <a:r>
              <a:rPr lang="en-IN" dirty="0"/>
              <a:t>NATIONAL MINIMUM WAGE – FLOOR WAGE</a:t>
            </a:r>
          </a:p>
        </p:txBody>
      </p:sp>
      <p:sp>
        <p:nvSpPr>
          <p:cNvPr id="3" name="Content Placeholder 2">
            <a:extLst>
              <a:ext uri="{FF2B5EF4-FFF2-40B4-BE49-F238E27FC236}">
                <a16:creationId xmlns:a16="http://schemas.microsoft.com/office/drawing/2014/main" xmlns="" id="{672610E4-A9F3-47AA-98AA-BA6BFDCD31E3}"/>
              </a:ext>
            </a:extLst>
          </p:cNvPr>
          <p:cNvSpPr>
            <a:spLocks noGrp="1"/>
          </p:cNvSpPr>
          <p:nvPr>
            <p:ph idx="1"/>
          </p:nvPr>
        </p:nvSpPr>
        <p:spPr>
          <a:xfrm>
            <a:off x="762000" y="2286000"/>
            <a:ext cx="10668000" cy="4151376"/>
          </a:xfrm>
        </p:spPr>
        <p:txBody>
          <a:bodyPr>
            <a:normAutofit/>
          </a:bodyPr>
          <a:lstStyle/>
          <a:p>
            <a:r>
              <a:rPr lang="en-IN" dirty="0"/>
              <a:t>Points to be considered while fixing the minimum wage. </a:t>
            </a:r>
          </a:p>
          <a:p>
            <a:pPr lvl="1"/>
            <a:r>
              <a:rPr lang="en-IN" dirty="0"/>
              <a:t>Skills of workers – unskilled, semi-skilled, highly skilled. </a:t>
            </a:r>
          </a:p>
          <a:p>
            <a:pPr lvl="1"/>
            <a:r>
              <a:rPr lang="en-IN" dirty="0"/>
              <a:t>Geographical area</a:t>
            </a:r>
          </a:p>
          <a:p>
            <a:pPr lvl="1"/>
            <a:r>
              <a:rPr lang="en-IN" dirty="0"/>
              <a:t>Arduousness of work such as temperature/humidity, etc</a:t>
            </a:r>
          </a:p>
          <a:p>
            <a:pPr lvl="1"/>
            <a:r>
              <a:rPr lang="en-IN" dirty="0"/>
              <a:t>Cost of living index </a:t>
            </a:r>
          </a:p>
          <a:p>
            <a:r>
              <a:rPr lang="en-IN" dirty="0"/>
              <a:t>Consultation with the State Government and Central Advisory Board. </a:t>
            </a:r>
          </a:p>
        </p:txBody>
      </p:sp>
    </p:spTree>
    <p:extLst>
      <p:ext uri="{BB962C8B-B14F-4D97-AF65-F5344CB8AC3E}">
        <p14:creationId xmlns:p14="http://schemas.microsoft.com/office/powerpoint/2010/main" xmlns="" val="223825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0560F-3ED6-4F84-B556-33E716D2C408}"/>
              </a:ext>
            </a:extLst>
          </p:cNvPr>
          <p:cNvSpPr>
            <a:spLocks noGrp="1"/>
          </p:cNvSpPr>
          <p:nvPr>
            <p:ph type="title"/>
          </p:nvPr>
        </p:nvSpPr>
        <p:spPr/>
        <p:txBody>
          <a:bodyPr/>
          <a:lstStyle/>
          <a:p>
            <a:r>
              <a:rPr lang="en-IN" dirty="0"/>
              <a:t>NATIONAL MINIMUM WAGE – FLOOR WAGE</a:t>
            </a:r>
          </a:p>
        </p:txBody>
      </p:sp>
      <p:sp>
        <p:nvSpPr>
          <p:cNvPr id="3" name="Content Placeholder 2">
            <a:extLst>
              <a:ext uri="{FF2B5EF4-FFF2-40B4-BE49-F238E27FC236}">
                <a16:creationId xmlns:a16="http://schemas.microsoft.com/office/drawing/2014/main" xmlns="" id="{327E35F9-AD74-45A3-96F5-C035E0797D5F}"/>
              </a:ext>
            </a:extLst>
          </p:cNvPr>
          <p:cNvSpPr>
            <a:spLocks noGrp="1"/>
          </p:cNvSpPr>
          <p:nvPr>
            <p:ph idx="1"/>
          </p:nvPr>
        </p:nvSpPr>
        <p:spPr/>
        <p:txBody>
          <a:bodyPr/>
          <a:lstStyle/>
          <a:p>
            <a:r>
              <a:rPr lang="en-IN" dirty="0"/>
              <a:t>KEY POINTS </a:t>
            </a:r>
          </a:p>
          <a:p>
            <a:pPr lvl="1"/>
            <a:r>
              <a:rPr lang="en-IN" dirty="0"/>
              <a:t>Floor Wage to be prescribed State/Geographical Area Wise. </a:t>
            </a:r>
          </a:p>
          <a:p>
            <a:pPr lvl="1"/>
            <a:r>
              <a:rPr lang="en-IN" dirty="0"/>
              <a:t>State Minimum Wages has to be more than or equals to Floor Wage.</a:t>
            </a:r>
          </a:p>
          <a:p>
            <a:pPr lvl="1"/>
            <a:r>
              <a:rPr lang="en-IN" dirty="0"/>
              <a:t>States are restricted from  lowering the existing Minimum Wage to match the Floor Wage. </a:t>
            </a:r>
          </a:p>
        </p:txBody>
      </p:sp>
    </p:spTree>
    <p:extLst>
      <p:ext uri="{BB962C8B-B14F-4D97-AF65-F5344CB8AC3E}">
        <p14:creationId xmlns:p14="http://schemas.microsoft.com/office/powerpoint/2010/main" xmlns="" val="88437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ACF48-CC99-4703-BA3E-8B6B58EF8698}"/>
              </a:ext>
            </a:extLst>
          </p:cNvPr>
          <p:cNvSpPr>
            <a:spLocks noGrp="1"/>
          </p:cNvSpPr>
          <p:nvPr>
            <p:ph type="title"/>
          </p:nvPr>
        </p:nvSpPr>
        <p:spPr>
          <a:xfrm>
            <a:off x="762000" y="762000"/>
            <a:ext cx="10668000" cy="1322832"/>
          </a:xfrm>
        </p:spPr>
        <p:txBody>
          <a:bodyPr/>
          <a:lstStyle/>
          <a:p>
            <a:r>
              <a:rPr lang="en-IN" dirty="0"/>
              <a:t>EMPLOYEES ENTITLEMENT TO FULL WAGES </a:t>
            </a:r>
          </a:p>
        </p:txBody>
      </p:sp>
      <p:sp>
        <p:nvSpPr>
          <p:cNvPr id="3" name="Content Placeholder 2">
            <a:extLst>
              <a:ext uri="{FF2B5EF4-FFF2-40B4-BE49-F238E27FC236}">
                <a16:creationId xmlns:a16="http://schemas.microsoft.com/office/drawing/2014/main" xmlns="" id="{56A35488-A01D-4D1F-9259-32E98AF0E9B6}"/>
              </a:ext>
            </a:extLst>
          </p:cNvPr>
          <p:cNvSpPr>
            <a:spLocks noGrp="1"/>
          </p:cNvSpPr>
          <p:nvPr>
            <p:ph idx="1"/>
          </p:nvPr>
        </p:nvSpPr>
        <p:spPr/>
        <p:txBody>
          <a:bodyPr/>
          <a:lstStyle/>
          <a:p>
            <a:r>
              <a:rPr lang="en-IN" dirty="0"/>
              <a:t>In case an employee works for lesser number of hours on a given day for reasons not attributable to the employee, then such employee will be entitled to get full days wage. </a:t>
            </a:r>
          </a:p>
          <a:p>
            <a:r>
              <a:rPr lang="en-IN" dirty="0"/>
              <a:t>EXCEPTION – unless failure to work is caused by such employee’s unwillingness to work. </a:t>
            </a:r>
          </a:p>
        </p:txBody>
      </p:sp>
    </p:spTree>
    <p:extLst>
      <p:ext uri="{BB962C8B-B14F-4D97-AF65-F5344CB8AC3E}">
        <p14:creationId xmlns:p14="http://schemas.microsoft.com/office/powerpoint/2010/main" xmlns="" val="172287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CB4A4-9D75-4484-90DB-F882C591A8F4}"/>
              </a:ext>
            </a:extLst>
          </p:cNvPr>
          <p:cNvSpPr>
            <a:spLocks noGrp="1"/>
          </p:cNvSpPr>
          <p:nvPr>
            <p:ph type="title"/>
          </p:nvPr>
        </p:nvSpPr>
        <p:spPr>
          <a:xfrm>
            <a:off x="762000" y="0"/>
            <a:ext cx="10668000" cy="1261872"/>
          </a:xfrm>
        </p:spPr>
        <p:txBody>
          <a:bodyPr/>
          <a:lstStyle/>
          <a:p>
            <a:r>
              <a:rPr lang="en-IN" dirty="0"/>
              <a:t>TIME FOR PAYING WAGES </a:t>
            </a:r>
          </a:p>
        </p:txBody>
      </p:sp>
      <p:pic>
        <p:nvPicPr>
          <p:cNvPr id="5" name="Content Placeholder 4">
            <a:extLst>
              <a:ext uri="{FF2B5EF4-FFF2-40B4-BE49-F238E27FC236}">
                <a16:creationId xmlns:a16="http://schemas.microsoft.com/office/drawing/2014/main" xmlns="" id="{1AE6050A-631C-442E-AEE7-A535007AA02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6928" y="1079500"/>
            <a:ext cx="10863071" cy="5174996"/>
          </a:xfrm>
        </p:spPr>
      </p:pic>
    </p:spTree>
    <p:extLst>
      <p:ext uri="{BB962C8B-B14F-4D97-AF65-F5344CB8AC3E}">
        <p14:creationId xmlns:p14="http://schemas.microsoft.com/office/powerpoint/2010/main" xmlns="" val="132746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792067-CD01-4ED2-BC49-6A351926B317}"/>
              </a:ext>
            </a:extLst>
          </p:cNvPr>
          <p:cNvSpPr>
            <a:spLocks noGrp="1"/>
          </p:cNvSpPr>
          <p:nvPr>
            <p:ph type="title"/>
          </p:nvPr>
        </p:nvSpPr>
        <p:spPr>
          <a:xfrm>
            <a:off x="762000" y="0"/>
            <a:ext cx="10668000" cy="1152144"/>
          </a:xfrm>
        </p:spPr>
        <p:txBody>
          <a:bodyPr/>
          <a:lstStyle/>
          <a:p>
            <a:r>
              <a:rPr lang="en-IN" dirty="0"/>
              <a:t>SYNOPSIS</a:t>
            </a:r>
          </a:p>
        </p:txBody>
      </p:sp>
      <p:sp>
        <p:nvSpPr>
          <p:cNvPr id="3" name="Content Placeholder 2">
            <a:extLst>
              <a:ext uri="{FF2B5EF4-FFF2-40B4-BE49-F238E27FC236}">
                <a16:creationId xmlns:a16="http://schemas.microsoft.com/office/drawing/2014/main" xmlns="" id="{265B84C9-3B11-4C18-881F-8C32C6907FB5}"/>
              </a:ext>
            </a:extLst>
          </p:cNvPr>
          <p:cNvSpPr>
            <a:spLocks noGrp="1"/>
          </p:cNvSpPr>
          <p:nvPr>
            <p:ph idx="1"/>
          </p:nvPr>
        </p:nvSpPr>
        <p:spPr>
          <a:xfrm>
            <a:off x="762000" y="859536"/>
            <a:ext cx="10668000" cy="5998464"/>
          </a:xfrm>
        </p:spPr>
        <p:txBody>
          <a:bodyPr>
            <a:normAutofit fontScale="92500" lnSpcReduction="10000"/>
          </a:bodyPr>
          <a:lstStyle/>
          <a:p>
            <a:r>
              <a:rPr lang="en-IN" dirty="0"/>
              <a:t>Understanding labour law and the need for reforms.</a:t>
            </a:r>
          </a:p>
          <a:p>
            <a:r>
              <a:rPr lang="en-IN" dirty="0"/>
              <a:t>Aim of the Wage Code  </a:t>
            </a:r>
          </a:p>
          <a:p>
            <a:r>
              <a:rPr lang="en-IN" dirty="0"/>
              <a:t>Legislation Repealed </a:t>
            </a:r>
          </a:p>
          <a:p>
            <a:r>
              <a:rPr lang="en-IN" dirty="0"/>
              <a:t>Definitions</a:t>
            </a:r>
          </a:p>
          <a:p>
            <a:r>
              <a:rPr lang="en-IN" dirty="0"/>
              <a:t>Payment of Wages (time, mode, etc)</a:t>
            </a:r>
          </a:p>
          <a:p>
            <a:r>
              <a:rPr lang="en-IN" dirty="0"/>
              <a:t>Computation of Wages</a:t>
            </a:r>
          </a:p>
          <a:p>
            <a:r>
              <a:rPr lang="en-IN" dirty="0"/>
              <a:t>Responsibility of Employers under wage code </a:t>
            </a:r>
          </a:p>
          <a:p>
            <a:r>
              <a:rPr lang="en-IN" dirty="0"/>
              <a:t>Inspection </a:t>
            </a:r>
          </a:p>
          <a:p>
            <a:r>
              <a:rPr lang="en-IN" dirty="0"/>
              <a:t>Penalties </a:t>
            </a:r>
          </a:p>
          <a:p>
            <a:r>
              <a:rPr lang="en-IN" dirty="0"/>
              <a:t>Handy tips for employers </a:t>
            </a:r>
          </a:p>
          <a:p>
            <a:endParaRPr lang="en-IN" dirty="0"/>
          </a:p>
          <a:p>
            <a:endParaRPr lang="en-IN" dirty="0"/>
          </a:p>
        </p:txBody>
      </p:sp>
    </p:spTree>
    <p:extLst>
      <p:ext uri="{BB962C8B-B14F-4D97-AF65-F5344CB8AC3E}">
        <p14:creationId xmlns:p14="http://schemas.microsoft.com/office/powerpoint/2010/main" xmlns="" val="55623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9B70F-3B24-42E4-B810-531FBC97740F}"/>
              </a:ext>
            </a:extLst>
          </p:cNvPr>
          <p:cNvSpPr>
            <a:spLocks noGrp="1"/>
          </p:cNvSpPr>
          <p:nvPr>
            <p:ph type="title"/>
          </p:nvPr>
        </p:nvSpPr>
        <p:spPr>
          <a:xfrm>
            <a:off x="762000" y="566928"/>
            <a:ext cx="10668000" cy="1207008"/>
          </a:xfrm>
        </p:spPr>
        <p:txBody>
          <a:bodyPr/>
          <a:lstStyle/>
          <a:p>
            <a:r>
              <a:rPr lang="en-IN" dirty="0"/>
              <a:t>MODE OF PAYMENT OF WAGES </a:t>
            </a:r>
          </a:p>
        </p:txBody>
      </p:sp>
      <p:sp>
        <p:nvSpPr>
          <p:cNvPr id="3" name="Content Placeholder 2">
            <a:extLst>
              <a:ext uri="{FF2B5EF4-FFF2-40B4-BE49-F238E27FC236}">
                <a16:creationId xmlns:a16="http://schemas.microsoft.com/office/drawing/2014/main" xmlns="" id="{EE460EA3-E82A-4E71-A1A3-54B430C66492}"/>
              </a:ext>
            </a:extLst>
          </p:cNvPr>
          <p:cNvSpPr>
            <a:spLocks noGrp="1"/>
          </p:cNvSpPr>
          <p:nvPr>
            <p:ph idx="1"/>
          </p:nvPr>
        </p:nvSpPr>
        <p:spPr>
          <a:xfrm>
            <a:off x="762000" y="1554480"/>
            <a:ext cx="10668000" cy="4974336"/>
          </a:xfrm>
        </p:spPr>
        <p:txBody>
          <a:bodyPr>
            <a:normAutofit lnSpcReduction="10000"/>
          </a:bodyPr>
          <a:lstStyle/>
          <a:p>
            <a:r>
              <a:rPr lang="en-IN" dirty="0"/>
              <a:t>Current coins or </a:t>
            </a:r>
          </a:p>
          <a:p>
            <a:r>
              <a:rPr lang="en-IN" dirty="0"/>
              <a:t>Currency notes or</a:t>
            </a:r>
          </a:p>
          <a:p>
            <a:r>
              <a:rPr lang="en-IN" dirty="0"/>
              <a:t>Cheque or</a:t>
            </a:r>
          </a:p>
          <a:p>
            <a:r>
              <a:rPr lang="en-IN" dirty="0"/>
              <a:t>Crediting in Bank Account. </a:t>
            </a:r>
          </a:p>
          <a:p>
            <a:r>
              <a:rPr lang="en-IN" dirty="0"/>
              <a:t>Payment through electronic mode. </a:t>
            </a:r>
          </a:p>
          <a:p>
            <a:pPr marL="0" indent="0">
              <a:buNone/>
            </a:pPr>
            <a:r>
              <a:rPr lang="en-IN" dirty="0"/>
              <a:t>* Bonus to be paid only electronically in bank account. </a:t>
            </a:r>
          </a:p>
          <a:p>
            <a:pPr marL="0" indent="0">
              <a:buNone/>
            </a:pPr>
            <a:r>
              <a:rPr lang="en-IN" dirty="0"/>
              <a:t>* In case of resignation, payment has to be made in 2 working days. </a:t>
            </a:r>
          </a:p>
        </p:txBody>
      </p:sp>
    </p:spTree>
    <p:extLst>
      <p:ext uri="{BB962C8B-B14F-4D97-AF65-F5344CB8AC3E}">
        <p14:creationId xmlns:p14="http://schemas.microsoft.com/office/powerpoint/2010/main" xmlns="" val="155295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FCC2D-E39E-4B9A-99E0-B2AEBB48BAC9}"/>
              </a:ext>
            </a:extLst>
          </p:cNvPr>
          <p:cNvSpPr>
            <a:spLocks noGrp="1"/>
          </p:cNvSpPr>
          <p:nvPr>
            <p:ph type="title"/>
          </p:nvPr>
        </p:nvSpPr>
        <p:spPr>
          <a:xfrm>
            <a:off x="762000" y="603504"/>
            <a:ext cx="10668000" cy="1115568"/>
          </a:xfrm>
        </p:spPr>
        <p:txBody>
          <a:bodyPr/>
          <a:lstStyle/>
          <a:p>
            <a:r>
              <a:rPr lang="en-IN" dirty="0"/>
              <a:t>EQUAL RENUMERATION </a:t>
            </a:r>
          </a:p>
        </p:txBody>
      </p:sp>
      <p:sp>
        <p:nvSpPr>
          <p:cNvPr id="3" name="Content Placeholder 2">
            <a:extLst>
              <a:ext uri="{FF2B5EF4-FFF2-40B4-BE49-F238E27FC236}">
                <a16:creationId xmlns:a16="http://schemas.microsoft.com/office/drawing/2014/main" xmlns="" id="{4DAE6D75-455D-49AF-AC75-F84847CA01AD}"/>
              </a:ext>
            </a:extLst>
          </p:cNvPr>
          <p:cNvSpPr>
            <a:spLocks noGrp="1"/>
          </p:cNvSpPr>
          <p:nvPr>
            <p:ph idx="1"/>
          </p:nvPr>
        </p:nvSpPr>
        <p:spPr>
          <a:xfrm>
            <a:off x="762000" y="1719072"/>
            <a:ext cx="10668000" cy="4385011"/>
          </a:xfrm>
        </p:spPr>
        <p:txBody>
          <a:bodyPr/>
          <a:lstStyle/>
          <a:p>
            <a:r>
              <a:rPr lang="en-US" dirty="0"/>
              <a:t>There shall be no discrimination in an establishment or any unit thereof among employees on the ground of gender in matters relating to wages by the same employer, in respect of the same work or work of a similar nature done by any employee</a:t>
            </a:r>
            <a:endParaRPr lang="en-IN" dirty="0"/>
          </a:p>
        </p:txBody>
      </p:sp>
    </p:spTree>
    <p:extLst>
      <p:ext uri="{BB962C8B-B14F-4D97-AF65-F5344CB8AC3E}">
        <p14:creationId xmlns:p14="http://schemas.microsoft.com/office/powerpoint/2010/main" xmlns="" val="13041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E53DE-09C8-4F02-BCD7-A767EF4F2EE3}"/>
              </a:ext>
            </a:extLst>
          </p:cNvPr>
          <p:cNvSpPr>
            <a:spLocks noGrp="1"/>
          </p:cNvSpPr>
          <p:nvPr>
            <p:ph type="title"/>
          </p:nvPr>
        </p:nvSpPr>
        <p:spPr/>
        <p:txBody>
          <a:bodyPr/>
          <a:lstStyle/>
          <a:p>
            <a:r>
              <a:rPr lang="en-IN" dirty="0"/>
              <a:t>OVERTIME PAYMENT </a:t>
            </a:r>
          </a:p>
        </p:txBody>
      </p:sp>
      <p:sp>
        <p:nvSpPr>
          <p:cNvPr id="3" name="Content Placeholder 2">
            <a:extLst>
              <a:ext uri="{FF2B5EF4-FFF2-40B4-BE49-F238E27FC236}">
                <a16:creationId xmlns:a16="http://schemas.microsoft.com/office/drawing/2014/main" xmlns="" id="{3815D3E1-F0B2-4886-A567-60327C00E782}"/>
              </a:ext>
            </a:extLst>
          </p:cNvPr>
          <p:cNvSpPr>
            <a:spLocks noGrp="1"/>
          </p:cNvSpPr>
          <p:nvPr>
            <p:ph idx="1"/>
          </p:nvPr>
        </p:nvSpPr>
        <p:spPr/>
        <p:txBody>
          <a:bodyPr/>
          <a:lstStyle/>
          <a:p>
            <a:r>
              <a:rPr lang="en-IN" dirty="0"/>
              <a:t>Minimum rate is 2 times the normal rate of wages. </a:t>
            </a:r>
          </a:p>
          <a:p>
            <a:r>
              <a:rPr lang="en-IN" dirty="0"/>
              <a:t>State Government to fix overtime rate but not below double the rate of normal wages. </a:t>
            </a:r>
          </a:p>
        </p:txBody>
      </p:sp>
    </p:spTree>
    <p:extLst>
      <p:ext uri="{BB962C8B-B14F-4D97-AF65-F5344CB8AC3E}">
        <p14:creationId xmlns:p14="http://schemas.microsoft.com/office/powerpoint/2010/main" xmlns="" val="2154604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70C8D-43ED-4E7C-804A-BD5DDF1D4601}"/>
              </a:ext>
            </a:extLst>
          </p:cNvPr>
          <p:cNvSpPr>
            <a:spLocks noGrp="1"/>
          </p:cNvSpPr>
          <p:nvPr>
            <p:ph type="title"/>
          </p:nvPr>
        </p:nvSpPr>
        <p:spPr/>
        <p:txBody>
          <a:bodyPr/>
          <a:lstStyle/>
          <a:p>
            <a:r>
              <a:rPr lang="en-IN" dirty="0"/>
              <a:t>ELIGIBILITY FOR BONUS </a:t>
            </a:r>
          </a:p>
        </p:txBody>
      </p:sp>
      <p:sp>
        <p:nvSpPr>
          <p:cNvPr id="3" name="Content Placeholder 2">
            <a:extLst>
              <a:ext uri="{FF2B5EF4-FFF2-40B4-BE49-F238E27FC236}">
                <a16:creationId xmlns:a16="http://schemas.microsoft.com/office/drawing/2014/main" xmlns="" id="{1733E3F1-5350-4C5E-A6E5-7BBFDA59B5FA}"/>
              </a:ext>
            </a:extLst>
          </p:cNvPr>
          <p:cNvSpPr>
            <a:spLocks noGrp="1"/>
          </p:cNvSpPr>
          <p:nvPr>
            <p:ph idx="1"/>
          </p:nvPr>
        </p:nvSpPr>
        <p:spPr/>
        <p:txBody>
          <a:bodyPr>
            <a:normAutofit lnSpcReduction="10000"/>
          </a:bodyPr>
          <a:lstStyle/>
          <a:p>
            <a:r>
              <a:rPr lang="en-IN" dirty="0"/>
              <a:t>Minimum employees should be 20 for entitlement for Bonus in an organisation. </a:t>
            </a:r>
          </a:p>
          <a:p>
            <a:r>
              <a:rPr lang="en-IN" dirty="0"/>
              <a:t>Paid to every employee </a:t>
            </a:r>
            <a:r>
              <a:rPr lang="en-US" dirty="0"/>
              <a:t>who has put in at least thirty days work in an accounting year, an annual minimum bonus calculated at the rate of eight and one-third per cent. (8 1/3 %) of the wages earned by the employee or one hundred rupees, whichever is higher. </a:t>
            </a:r>
            <a:endParaRPr lang="en-IN" dirty="0"/>
          </a:p>
        </p:txBody>
      </p:sp>
    </p:spTree>
    <p:extLst>
      <p:ext uri="{BB962C8B-B14F-4D97-AF65-F5344CB8AC3E}">
        <p14:creationId xmlns:p14="http://schemas.microsoft.com/office/powerpoint/2010/main" xmlns="" val="159621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1E233-8CAF-4A91-A46D-2626524E7A3D}"/>
              </a:ext>
            </a:extLst>
          </p:cNvPr>
          <p:cNvSpPr>
            <a:spLocks noGrp="1"/>
          </p:cNvSpPr>
          <p:nvPr>
            <p:ph type="title"/>
          </p:nvPr>
        </p:nvSpPr>
        <p:spPr/>
        <p:txBody>
          <a:bodyPr/>
          <a:lstStyle/>
          <a:p>
            <a:r>
              <a:rPr lang="en-IN" dirty="0"/>
              <a:t>DISQUALIFICATION FROM BONUS </a:t>
            </a:r>
          </a:p>
        </p:txBody>
      </p:sp>
      <p:sp>
        <p:nvSpPr>
          <p:cNvPr id="3" name="Content Placeholder 2">
            <a:extLst>
              <a:ext uri="{FF2B5EF4-FFF2-40B4-BE49-F238E27FC236}">
                <a16:creationId xmlns:a16="http://schemas.microsoft.com/office/drawing/2014/main" xmlns="" id="{501585CD-611E-4EAE-ADC0-ADC0BF405076}"/>
              </a:ext>
            </a:extLst>
          </p:cNvPr>
          <p:cNvSpPr>
            <a:spLocks noGrp="1"/>
          </p:cNvSpPr>
          <p:nvPr>
            <p:ph idx="1"/>
          </p:nvPr>
        </p:nvSpPr>
        <p:spPr/>
        <p:txBody>
          <a:bodyPr/>
          <a:lstStyle/>
          <a:p>
            <a:r>
              <a:rPr lang="en-US" dirty="0"/>
              <a:t>(a) fraud; or </a:t>
            </a:r>
          </a:p>
          <a:p>
            <a:r>
              <a:rPr lang="en-US" dirty="0"/>
              <a:t>(b) riotous or violent </a:t>
            </a:r>
            <a:r>
              <a:rPr lang="en-US" dirty="0" err="1"/>
              <a:t>behaviour</a:t>
            </a:r>
            <a:r>
              <a:rPr lang="en-US" dirty="0"/>
              <a:t> while on the premises of the establishment; or </a:t>
            </a:r>
          </a:p>
          <a:p>
            <a:r>
              <a:rPr lang="en-US" dirty="0"/>
              <a:t>(c) theft, misappropriation or sabotage of any property of the establishment; or </a:t>
            </a:r>
          </a:p>
          <a:p>
            <a:r>
              <a:rPr lang="en-US" dirty="0"/>
              <a:t>(d) conviction for sexual harassment</a:t>
            </a:r>
            <a:endParaRPr lang="en-IN" dirty="0"/>
          </a:p>
        </p:txBody>
      </p:sp>
    </p:spTree>
    <p:extLst>
      <p:ext uri="{BB962C8B-B14F-4D97-AF65-F5344CB8AC3E}">
        <p14:creationId xmlns:p14="http://schemas.microsoft.com/office/powerpoint/2010/main" xmlns="" val="50164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F2F4E-6EAB-4E6E-8639-8D7E2C491B01}"/>
              </a:ext>
            </a:extLst>
          </p:cNvPr>
          <p:cNvSpPr>
            <a:spLocks noGrp="1"/>
          </p:cNvSpPr>
          <p:nvPr>
            <p:ph type="title"/>
          </p:nvPr>
        </p:nvSpPr>
        <p:spPr>
          <a:xfrm>
            <a:off x="762000" y="201168"/>
            <a:ext cx="10668000" cy="950976"/>
          </a:xfrm>
        </p:spPr>
        <p:txBody>
          <a:bodyPr/>
          <a:lstStyle/>
          <a:p>
            <a:r>
              <a:rPr lang="en-IN" dirty="0"/>
              <a:t>COMPUTATION OF WAGES</a:t>
            </a:r>
          </a:p>
        </p:txBody>
      </p:sp>
      <p:pic>
        <p:nvPicPr>
          <p:cNvPr id="5" name="Content Placeholder 4">
            <a:extLst>
              <a:ext uri="{FF2B5EF4-FFF2-40B4-BE49-F238E27FC236}">
                <a16:creationId xmlns:a16="http://schemas.microsoft.com/office/drawing/2014/main" xmlns="" id="{C0E797A6-E99E-481B-9FF7-2A6357B7F7C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2000" y="1152144"/>
            <a:ext cx="10668000" cy="4700016"/>
          </a:xfrm>
        </p:spPr>
      </p:pic>
    </p:spTree>
    <p:extLst>
      <p:ext uri="{BB962C8B-B14F-4D97-AF65-F5344CB8AC3E}">
        <p14:creationId xmlns:p14="http://schemas.microsoft.com/office/powerpoint/2010/main" xmlns="" val="3820000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E816A-3BC0-4D57-88E7-12CDCA43AEDA}"/>
              </a:ext>
            </a:extLst>
          </p:cNvPr>
          <p:cNvSpPr>
            <a:spLocks noGrp="1"/>
          </p:cNvSpPr>
          <p:nvPr>
            <p:ph type="title"/>
          </p:nvPr>
        </p:nvSpPr>
        <p:spPr>
          <a:xfrm>
            <a:off x="762000" y="0"/>
            <a:ext cx="10668000" cy="1024128"/>
          </a:xfrm>
        </p:spPr>
        <p:txBody>
          <a:bodyPr/>
          <a:lstStyle/>
          <a:p>
            <a:r>
              <a:rPr lang="en-IN" dirty="0"/>
              <a:t>COMPUTATION OF WAGES</a:t>
            </a:r>
          </a:p>
        </p:txBody>
      </p:sp>
      <p:pic>
        <p:nvPicPr>
          <p:cNvPr id="5" name="Content Placeholder 4">
            <a:extLst>
              <a:ext uri="{FF2B5EF4-FFF2-40B4-BE49-F238E27FC236}">
                <a16:creationId xmlns:a16="http://schemas.microsoft.com/office/drawing/2014/main" xmlns="" id="{5BFCB892-A4CC-419D-83DB-4A53E6053B0D}"/>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0116" y="1024128"/>
            <a:ext cx="10823580" cy="5394960"/>
          </a:xfrm>
        </p:spPr>
      </p:pic>
    </p:spTree>
    <p:extLst>
      <p:ext uri="{BB962C8B-B14F-4D97-AF65-F5344CB8AC3E}">
        <p14:creationId xmlns:p14="http://schemas.microsoft.com/office/powerpoint/2010/main" xmlns="" val="3913531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CA220-0CC5-45C4-AFA0-39DBE7AEB382}"/>
              </a:ext>
            </a:extLst>
          </p:cNvPr>
          <p:cNvSpPr>
            <a:spLocks noGrp="1"/>
          </p:cNvSpPr>
          <p:nvPr>
            <p:ph type="title"/>
          </p:nvPr>
        </p:nvSpPr>
        <p:spPr/>
        <p:txBody>
          <a:bodyPr/>
          <a:lstStyle/>
          <a:p>
            <a:r>
              <a:rPr lang="en-IN" dirty="0"/>
              <a:t>INCREASED RESPONSIBILITY FOR EMPLOYERS </a:t>
            </a:r>
          </a:p>
        </p:txBody>
      </p:sp>
      <p:sp>
        <p:nvSpPr>
          <p:cNvPr id="3" name="Content Placeholder 2">
            <a:extLst>
              <a:ext uri="{FF2B5EF4-FFF2-40B4-BE49-F238E27FC236}">
                <a16:creationId xmlns:a16="http://schemas.microsoft.com/office/drawing/2014/main" xmlns="" id="{C09DC479-B878-4E83-B26D-C0FAA5E0DA30}"/>
              </a:ext>
            </a:extLst>
          </p:cNvPr>
          <p:cNvSpPr>
            <a:spLocks noGrp="1"/>
          </p:cNvSpPr>
          <p:nvPr>
            <p:ph idx="1"/>
          </p:nvPr>
        </p:nvSpPr>
        <p:spPr/>
        <p:txBody>
          <a:bodyPr/>
          <a:lstStyle/>
          <a:p>
            <a:r>
              <a:rPr lang="en-US" dirty="0"/>
              <a:t>BURDEN OF PROOF – </a:t>
            </a:r>
          </a:p>
          <a:p>
            <a:r>
              <a:rPr lang="en-US" dirty="0"/>
              <a:t>Where a claim has been filed on account of non-payment of remuneration or bonus or less payment of wages or bonus or on account of making deductions not </a:t>
            </a:r>
            <a:r>
              <a:rPr lang="en-US" dirty="0" err="1"/>
              <a:t>authorised</a:t>
            </a:r>
            <a:r>
              <a:rPr lang="en-US" dirty="0"/>
              <a:t> by this Code from the wages of an employee, the burden to prove that the said dues have been paid shall be on the employer. </a:t>
            </a:r>
            <a:endParaRPr lang="en-IN" dirty="0"/>
          </a:p>
        </p:txBody>
      </p:sp>
    </p:spTree>
    <p:extLst>
      <p:ext uri="{BB962C8B-B14F-4D97-AF65-F5344CB8AC3E}">
        <p14:creationId xmlns:p14="http://schemas.microsoft.com/office/powerpoint/2010/main" xmlns="" val="388621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ADEBB-588A-48C0-A130-753450A4BD4B}"/>
              </a:ext>
            </a:extLst>
          </p:cNvPr>
          <p:cNvSpPr>
            <a:spLocks noGrp="1"/>
          </p:cNvSpPr>
          <p:nvPr>
            <p:ph type="title"/>
          </p:nvPr>
        </p:nvSpPr>
        <p:spPr/>
        <p:txBody>
          <a:bodyPr/>
          <a:lstStyle/>
          <a:p>
            <a:r>
              <a:rPr lang="en-IN" dirty="0"/>
              <a:t>INCREASED RESPONSIBILITY FOR EMPLOYERS </a:t>
            </a:r>
          </a:p>
        </p:txBody>
      </p:sp>
      <p:sp>
        <p:nvSpPr>
          <p:cNvPr id="3" name="Content Placeholder 2">
            <a:extLst>
              <a:ext uri="{FF2B5EF4-FFF2-40B4-BE49-F238E27FC236}">
                <a16:creationId xmlns:a16="http://schemas.microsoft.com/office/drawing/2014/main" xmlns="" id="{E0258897-6C6A-424C-9973-087395D81E8C}"/>
              </a:ext>
            </a:extLst>
          </p:cNvPr>
          <p:cNvSpPr>
            <a:spLocks noGrp="1"/>
          </p:cNvSpPr>
          <p:nvPr>
            <p:ph idx="1"/>
          </p:nvPr>
        </p:nvSpPr>
        <p:spPr/>
        <p:txBody>
          <a:bodyPr/>
          <a:lstStyle/>
          <a:p>
            <a:r>
              <a:rPr lang="en-IN" dirty="0"/>
              <a:t>Organisation have to maintain proper documents relating to rate of wages, wages paid, bonus paid, etc. </a:t>
            </a:r>
          </a:p>
          <a:p>
            <a:r>
              <a:rPr lang="en-IN" dirty="0"/>
              <a:t>All records have to be preserved for a minimum period of 3 years. </a:t>
            </a:r>
          </a:p>
        </p:txBody>
      </p:sp>
    </p:spTree>
    <p:extLst>
      <p:ext uri="{BB962C8B-B14F-4D97-AF65-F5344CB8AC3E}">
        <p14:creationId xmlns:p14="http://schemas.microsoft.com/office/powerpoint/2010/main" xmlns="" val="1645975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C76E1-72A4-4B28-8117-FF68D2682D55}"/>
              </a:ext>
            </a:extLst>
          </p:cNvPr>
          <p:cNvSpPr>
            <a:spLocks noGrp="1"/>
          </p:cNvSpPr>
          <p:nvPr>
            <p:ph type="title"/>
          </p:nvPr>
        </p:nvSpPr>
        <p:spPr/>
        <p:txBody>
          <a:bodyPr/>
          <a:lstStyle/>
          <a:p>
            <a:r>
              <a:rPr lang="en-IN" dirty="0"/>
              <a:t>INSPECTION UNDER THE CODE</a:t>
            </a:r>
          </a:p>
        </p:txBody>
      </p:sp>
      <p:sp>
        <p:nvSpPr>
          <p:cNvPr id="3" name="Content Placeholder 2">
            <a:extLst>
              <a:ext uri="{FF2B5EF4-FFF2-40B4-BE49-F238E27FC236}">
                <a16:creationId xmlns:a16="http://schemas.microsoft.com/office/drawing/2014/main" xmlns="" id="{1FFA5950-4274-42F1-AE9B-959F2B6E3C9A}"/>
              </a:ext>
            </a:extLst>
          </p:cNvPr>
          <p:cNvSpPr>
            <a:spLocks noGrp="1"/>
          </p:cNvSpPr>
          <p:nvPr>
            <p:ph idx="1"/>
          </p:nvPr>
        </p:nvSpPr>
        <p:spPr/>
        <p:txBody>
          <a:bodyPr/>
          <a:lstStyle/>
          <a:p>
            <a:r>
              <a:rPr lang="en-IN" dirty="0"/>
              <a:t>Inspection to be Web-based, where information to be sought for electronically. </a:t>
            </a:r>
          </a:p>
          <a:p>
            <a:r>
              <a:rPr lang="en-IN" dirty="0"/>
              <a:t> Appointment of Inspector-cum-Facilitator irrespective of geographical limits. </a:t>
            </a:r>
          </a:p>
          <a:p>
            <a:r>
              <a:rPr lang="en-IN" dirty="0"/>
              <a:t>Randomized selection of inspection. </a:t>
            </a:r>
          </a:p>
        </p:txBody>
      </p:sp>
    </p:spTree>
    <p:extLst>
      <p:ext uri="{BB962C8B-B14F-4D97-AF65-F5344CB8AC3E}">
        <p14:creationId xmlns:p14="http://schemas.microsoft.com/office/powerpoint/2010/main" xmlns="" val="342038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D439E-6883-4007-BD73-64625E50D3E7}"/>
              </a:ext>
            </a:extLst>
          </p:cNvPr>
          <p:cNvSpPr>
            <a:spLocks noGrp="1"/>
          </p:cNvSpPr>
          <p:nvPr>
            <p:ph type="title"/>
          </p:nvPr>
        </p:nvSpPr>
        <p:spPr/>
        <p:txBody>
          <a:bodyPr/>
          <a:lstStyle/>
          <a:p>
            <a:r>
              <a:rPr lang="en-IN" dirty="0"/>
              <a:t>WHAT IS LABOUR LAW?  </a:t>
            </a:r>
          </a:p>
        </p:txBody>
      </p:sp>
      <p:sp>
        <p:nvSpPr>
          <p:cNvPr id="3" name="Content Placeholder 2">
            <a:extLst>
              <a:ext uri="{FF2B5EF4-FFF2-40B4-BE49-F238E27FC236}">
                <a16:creationId xmlns:a16="http://schemas.microsoft.com/office/drawing/2014/main" xmlns="" id="{D52FE989-1D13-401F-8221-0C9FE434209E}"/>
              </a:ext>
            </a:extLst>
          </p:cNvPr>
          <p:cNvSpPr>
            <a:spLocks noGrp="1"/>
          </p:cNvSpPr>
          <p:nvPr>
            <p:ph idx="1"/>
          </p:nvPr>
        </p:nvSpPr>
        <p:spPr/>
        <p:txBody>
          <a:bodyPr/>
          <a:lstStyle/>
          <a:p>
            <a:r>
              <a:rPr lang="en-US" i="0" dirty="0" err="1">
                <a:solidFill>
                  <a:schemeClr val="tx1"/>
                </a:solidFill>
                <a:effectLst/>
                <a:latin typeface="Georgia" panose="02040502050405020303" pitchFamily="18" charset="0"/>
              </a:rPr>
              <a:t>Labour</a:t>
            </a:r>
            <a:r>
              <a:rPr lang="en-US" i="0" dirty="0">
                <a:solidFill>
                  <a:schemeClr val="tx1"/>
                </a:solidFill>
                <a:effectLst/>
                <a:latin typeface="Georgia" panose="02040502050405020303" pitchFamily="18" charset="0"/>
              </a:rPr>
              <a:t> law, the varied body of </a:t>
            </a:r>
            <a:r>
              <a:rPr lang="en-US" i="0" strike="noStrike" dirty="0">
                <a:solidFill>
                  <a:schemeClr val="tx1"/>
                </a:solidFill>
                <a:effectLst/>
                <a:latin typeface="Georgia" panose="02040502050405020303" pitchFamily="18" charset="0"/>
                <a:hlinkClick r:id="rId2">
                  <a:extLst>
                    <a:ext uri="{A12FA001-AC4F-418D-AE19-62706E023703}">
                      <ahyp:hlinkClr xmlns:ahyp="http://schemas.microsoft.com/office/drawing/2018/hyperlinkcolor" xmlns="" val="tx"/>
                    </a:ext>
                  </a:extLst>
                </a:hlinkClick>
              </a:rPr>
              <a:t>law</a:t>
            </a:r>
            <a:r>
              <a:rPr lang="en-US" i="0" dirty="0">
                <a:solidFill>
                  <a:schemeClr val="tx1"/>
                </a:solidFill>
                <a:effectLst/>
                <a:latin typeface="Georgia" panose="02040502050405020303" pitchFamily="18" charset="0"/>
              </a:rPr>
              <a:t> applied to such matters as employment, remuneration, conditions of work, </a:t>
            </a:r>
            <a:r>
              <a:rPr lang="en-US" i="0" strike="noStrike" dirty="0">
                <a:solidFill>
                  <a:schemeClr val="tx1"/>
                </a:solidFill>
                <a:effectLst/>
                <a:latin typeface="Georgia" panose="02040502050405020303" pitchFamily="18" charset="0"/>
                <a:hlinkClick r:id="rId3">
                  <a:extLst>
                    <a:ext uri="{A12FA001-AC4F-418D-AE19-62706E023703}">
                      <ahyp:hlinkClr xmlns:ahyp="http://schemas.microsoft.com/office/drawing/2018/hyperlinkcolor" xmlns="" val="tx"/>
                    </a:ext>
                  </a:extLst>
                </a:hlinkClick>
              </a:rPr>
              <a:t>trade unions</a:t>
            </a:r>
            <a:r>
              <a:rPr lang="en-US" i="0" dirty="0">
                <a:solidFill>
                  <a:schemeClr val="tx1"/>
                </a:solidFill>
                <a:effectLst/>
                <a:latin typeface="Georgia" panose="02040502050405020303" pitchFamily="18" charset="0"/>
              </a:rPr>
              <a:t>, and </a:t>
            </a:r>
            <a:r>
              <a:rPr lang="en-US" i="0" strike="noStrike" dirty="0">
                <a:solidFill>
                  <a:schemeClr val="tx1"/>
                </a:solidFill>
                <a:effectLst/>
                <a:latin typeface="Georgia" panose="02040502050405020303" pitchFamily="18" charset="0"/>
                <a:hlinkClick r:id="rId4">
                  <a:extLst>
                    <a:ext uri="{A12FA001-AC4F-418D-AE19-62706E023703}">
                      <ahyp:hlinkClr xmlns:ahyp="http://schemas.microsoft.com/office/drawing/2018/hyperlinkcolor" xmlns="" val="tx"/>
                    </a:ext>
                  </a:extLst>
                </a:hlinkClick>
              </a:rPr>
              <a:t>industrial relations</a:t>
            </a:r>
            <a:r>
              <a:rPr lang="en-US" i="0" dirty="0">
                <a:solidFill>
                  <a:schemeClr val="tx1"/>
                </a:solidFill>
                <a:effectLst/>
                <a:latin typeface="Georgia" panose="02040502050405020303" pitchFamily="18" charset="0"/>
              </a:rPr>
              <a:t>.</a:t>
            </a:r>
          </a:p>
          <a:p>
            <a:r>
              <a:rPr lang="en-US" b="0" i="0" dirty="0">
                <a:solidFill>
                  <a:schemeClr val="tx1"/>
                </a:solidFill>
                <a:effectLst/>
                <a:latin typeface="Georgia" panose="02040502050405020303" pitchFamily="18" charset="0"/>
              </a:rPr>
              <a:t>In its most </a:t>
            </a:r>
            <a:r>
              <a:rPr lang="en-US" b="0" i="0" u="none" strike="noStrike" dirty="0">
                <a:solidFill>
                  <a:schemeClr val="tx1"/>
                </a:solidFill>
                <a:effectLst/>
                <a:latin typeface="Georgia" panose="02040502050405020303" pitchFamily="18" charset="0"/>
                <a:hlinkClick r:id="rId5">
                  <a:extLst>
                    <a:ext uri="{A12FA001-AC4F-418D-AE19-62706E023703}">
                      <ahyp:hlinkClr xmlns:ahyp="http://schemas.microsoft.com/office/drawing/2018/hyperlinkcolor" xmlns="" val="tx"/>
                    </a:ext>
                  </a:extLst>
                </a:hlinkClick>
              </a:rPr>
              <a:t>comprehensive</a:t>
            </a:r>
            <a:r>
              <a:rPr lang="en-US" b="0" i="0" dirty="0">
                <a:solidFill>
                  <a:schemeClr val="tx1"/>
                </a:solidFill>
                <a:effectLst/>
                <a:latin typeface="Georgia" panose="02040502050405020303" pitchFamily="18" charset="0"/>
              </a:rPr>
              <a:t> sense, the term includes </a:t>
            </a:r>
            <a:r>
              <a:rPr lang="en-US" b="0" i="0" u="none" strike="noStrike" dirty="0">
                <a:solidFill>
                  <a:schemeClr val="tx1"/>
                </a:solidFill>
                <a:effectLst/>
                <a:latin typeface="Georgia" panose="02040502050405020303" pitchFamily="18" charset="0"/>
                <a:hlinkClick r:id="rId6">
                  <a:extLst>
                    <a:ext uri="{A12FA001-AC4F-418D-AE19-62706E023703}">
                      <ahyp:hlinkClr xmlns:ahyp="http://schemas.microsoft.com/office/drawing/2018/hyperlinkcolor" xmlns="" val="tx"/>
                    </a:ext>
                  </a:extLst>
                </a:hlinkClick>
              </a:rPr>
              <a:t>social security</a:t>
            </a:r>
            <a:r>
              <a:rPr lang="en-US" b="0" i="0" dirty="0">
                <a:solidFill>
                  <a:schemeClr val="tx1"/>
                </a:solidFill>
                <a:effectLst/>
                <a:latin typeface="Georgia" panose="02040502050405020303" pitchFamily="18" charset="0"/>
              </a:rPr>
              <a:t> and disability insurance as well.</a:t>
            </a:r>
            <a:endParaRPr lang="en-IN" dirty="0">
              <a:solidFill>
                <a:schemeClr val="tx1"/>
              </a:solidFill>
            </a:endParaRPr>
          </a:p>
        </p:txBody>
      </p:sp>
    </p:spTree>
    <p:extLst>
      <p:ext uri="{BB962C8B-B14F-4D97-AF65-F5344CB8AC3E}">
        <p14:creationId xmlns:p14="http://schemas.microsoft.com/office/powerpoint/2010/main" xmlns="" val="299921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37CCE-3BC3-43DA-AB02-B7D60CB9DFD8}"/>
              </a:ext>
            </a:extLst>
          </p:cNvPr>
          <p:cNvSpPr>
            <a:spLocks noGrp="1"/>
          </p:cNvSpPr>
          <p:nvPr>
            <p:ph type="title"/>
          </p:nvPr>
        </p:nvSpPr>
        <p:spPr/>
        <p:txBody>
          <a:bodyPr/>
          <a:lstStyle/>
          <a:p>
            <a:r>
              <a:rPr lang="en-IN" dirty="0"/>
              <a:t>OBJECTIVES OF INSPECTION </a:t>
            </a:r>
          </a:p>
        </p:txBody>
      </p:sp>
      <p:sp>
        <p:nvSpPr>
          <p:cNvPr id="3" name="Content Placeholder 2">
            <a:extLst>
              <a:ext uri="{FF2B5EF4-FFF2-40B4-BE49-F238E27FC236}">
                <a16:creationId xmlns:a16="http://schemas.microsoft.com/office/drawing/2014/main" xmlns="" id="{77E39EFF-684B-494E-9155-ADE66A7A3040}"/>
              </a:ext>
            </a:extLst>
          </p:cNvPr>
          <p:cNvSpPr>
            <a:spLocks noGrp="1"/>
          </p:cNvSpPr>
          <p:nvPr>
            <p:ph idx="1"/>
          </p:nvPr>
        </p:nvSpPr>
        <p:spPr>
          <a:xfrm>
            <a:off x="762000" y="1975104"/>
            <a:ext cx="10668000" cy="4128979"/>
          </a:xfrm>
        </p:spPr>
        <p:txBody>
          <a:bodyPr>
            <a:normAutofit lnSpcReduction="10000"/>
          </a:bodyPr>
          <a:lstStyle/>
          <a:p>
            <a:r>
              <a:rPr lang="en-IN" dirty="0"/>
              <a:t>ADVICE </a:t>
            </a:r>
          </a:p>
          <a:p>
            <a:r>
              <a:rPr lang="en-IN" dirty="0"/>
              <a:t>INSPECT</a:t>
            </a:r>
          </a:p>
          <a:p>
            <a:r>
              <a:rPr lang="en-IN" dirty="0"/>
              <a:t>EXAMINE </a:t>
            </a:r>
          </a:p>
          <a:p>
            <a:r>
              <a:rPr lang="en-IN" dirty="0"/>
              <a:t>SEIZE</a:t>
            </a:r>
          </a:p>
          <a:p>
            <a:pPr marL="0" indent="0">
              <a:buNone/>
            </a:pPr>
            <a:r>
              <a:rPr lang="en-IN" dirty="0"/>
              <a:t>* Employer will now get an opportunity to Rectify the error/ non-compliance pointed out by the Inspector and Comply with the code.</a:t>
            </a:r>
          </a:p>
        </p:txBody>
      </p:sp>
    </p:spTree>
    <p:extLst>
      <p:ext uri="{BB962C8B-B14F-4D97-AF65-F5344CB8AC3E}">
        <p14:creationId xmlns:p14="http://schemas.microsoft.com/office/powerpoint/2010/main" xmlns="" val="4122774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2B0B5-47FB-4AC0-BBC6-479219EBA3AC}"/>
              </a:ext>
            </a:extLst>
          </p:cNvPr>
          <p:cNvSpPr>
            <a:spLocks noGrp="1"/>
          </p:cNvSpPr>
          <p:nvPr>
            <p:ph type="title"/>
          </p:nvPr>
        </p:nvSpPr>
        <p:spPr>
          <a:xfrm>
            <a:off x="762000" y="329184"/>
            <a:ext cx="10668000" cy="932688"/>
          </a:xfrm>
        </p:spPr>
        <p:txBody>
          <a:bodyPr/>
          <a:lstStyle/>
          <a:p>
            <a:r>
              <a:rPr lang="en-IN" dirty="0"/>
              <a:t>REVISED PENALTIES </a:t>
            </a:r>
          </a:p>
        </p:txBody>
      </p:sp>
      <p:sp>
        <p:nvSpPr>
          <p:cNvPr id="3" name="Content Placeholder 2">
            <a:extLst>
              <a:ext uri="{FF2B5EF4-FFF2-40B4-BE49-F238E27FC236}">
                <a16:creationId xmlns:a16="http://schemas.microsoft.com/office/drawing/2014/main" xmlns="" id="{D992C37C-CC57-44E0-A7EC-F776E8AAAF06}"/>
              </a:ext>
            </a:extLst>
          </p:cNvPr>
          <p:cNvSpPr>
            <a:spLocks noGrp="1"/>
          </p:cNvSpPr>
          <p:nvPr>
            <p:ph idx="1"/>
          </p:nvPr>
        </p:nvSpPr>
        <p:spPr>
          <a:xfrm>
            <a:off x="762000" y="1097280"/>
            <a:ext cx="10668000" cy="5431536"/>
          </a:xfrm>
        </p:spPr>
        <p:txBody>
          <a:bodyPr>
            <a:normAutofit/>
          </a:bodyPr>
          <a:lstStyle/>
          <a:p>
            <a:r>
              <a:rPr lang="en-IN" dirty="0"/>
              <a:t>After the chance of rectification, penalty might be imposed. </a:t>
            </a:r>
          </a:p>
          <a:p>
            <a:r>
              <a:rPr lang="en-IN" dirty="0"/>
              <a:t>On paying less wages than the amount due to employees – </a:t>
            </a:r>
          </a:p>
          <a:p>
            <a:pPr lvl="1"/>
            <a:r>
              <a:rPr lang="en-IN" dirty="0"/>
              <a:t>1</a:t>
            </a:r>
            <a:r>
              <a:rPr lang="en-IN" baseline="30000" dirty="0"/>
              <a:t>st</a:t>
            </a:r>
            <a:r>
              <a:rPr lang="en-IN" dirty="0"/>
              <a:t> offence – Rs. 50,000</a:t>
            </a:r>
          </a:p>
          <a:p>
            <a:pPr lvl="1"/>
            <a:r>
              <a:rPr lang="en-IN" dirty="0"/>
              <a:t>2</a:t>
            </a:r>
            <a:r>
              <a:rPr lang="en-IN" baseline="30000" dirty="0"/>
              <a:t>nd</a:t>
            </a:r>
            <a:r>
              <a:rPr lang="en-IN" dirty="0"/>
              <a:t> offence (within 5 years) – Rs, 1,00,000 or 3 month imprisonment, or both. </a:t>
            </a:r>
          </a:p>
          <a:p>
            <a:r>
              <a:rPr lang="en-IN" dirty="0"/>
              <a:t>On contravening any provision of the code – </a:t>
            </a:r>
          </a:p>
          <a:p>
            <a:pPr lvl="1"/>
            <a:r>
              <a:rPr lang="en-IN" dirty="0"/>
              <a:t>1</a:t>
            </a:r>
            <a:r>
              <a:rPr lang="en-IN" baseline="30000" dirty="0"/>
              <a:t>st</a:t>
            </a:r>
            <a:r>
              <a:rPr lang="en-IN" dirty="0"/>
              <a:t> offence – Rs, 20,000</a:t>
            </a:r>
          </a:p>
          <a:p>
            <a:pPr lvl="1"/>
            <a:r>
              <a:rPr lang="en-IN" dirty="0"/>
              <a:t>2</a:t>
            </a:r>
            <a:r>
              <a:rPr lang="en-IN" baseline="30000" dirty="0"/>
              <a:t>nd</a:t>
            </a:r>
            <a:r>
              <a:rPr lang="en-IN" dirty="0"/>
              <a:t> offence – Rs. 40,000 or 1 month imprisonment, or both.</a:t>
            </a:r>
          </a:p>
          <a:p>
            <a:r>
              <a:rPr lang="en-IN" dirty="0"/>
              <a:t>Non-maintenance of records – Rs. 10,000  </a:t>
            </a:r>
          </a:p>
        </p:txBody>
      </p:sp>
    </p:spTree>
    <p:extLst>
      <p:ext uri="{BB962C8B-B14F-4D97-AF65-F5344CB8AC3E}">
        <p14:creationId xmlns:p14="http://schemas.microsoft.com/office/powerpoint/2010/main" xmlns="" val="838636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7929E-3F9D-412E-99E4-530E04EF1CD7}"/>
              </a:ext>
            </a:extLst>
          </p:cNvPr>
          <p:cNvSpPr>
            <a:spLocks noGrp="1"/>
          </p:cNvSpPr>
          <p:nvPr>
            <p:ph type="title"/>
          </p:nvPr>
        </p:nvSpPr>
        <p:spPr/>
        <p:txBody>
          <a:bodyPr/>
          <a:lstStyle/>
          <a:p>
            <a:r>
              <a:rPr lang="en-IN" dirty="0"/>
              <a:t>EXEMPTION OF EMPLOYER FROM LIABILITY </a:t>
            </a:r>
          </a:p>
        </p:txBody>
      </p:sp>
      <p:sp>
        <p:nvSpPr>
          <p:cNvPr id="3" name="Content Placeholder 2">
            <a:extLst>
              <a:ext uri="{FF2B5EF4-FFF2-40B4-BE49-F238E27FC236}">
                <a16:creationId xmlns:a16="http://schemas.microsoft.com/office/drawing/2014/main" xmlns="" id="{51E52A94-DDF5-4493-846A-3D39EA8AC2BE}"/>
              </a:ext>
            </a:extLst>
          </p:cNvPr>
          <p:cNvSpPr>
            <a:spLocks noGrp="1"/>
          </p:cNvSpPr>
          <p:nvPr>
            <p:ph idx="1"/>
          </p:nvPr>
        </p:nvSpPr>
        <p:spPr/>
        <p:txBody>
          <a:bodyPr/>
          <a:lstStyle/>
          <a:p>
            <a:r>
              <a:rPr lang="en-US" dirty="0"/>
              <a:t>the employer proves to the satisfaction of the court— </a:t>
            </a:r>
          </a:p>
          <a:p>
            <a:r>
              <a:rPr lang="en-US" dirty="0"/>
              <a:t>(a) that he has used due diligence to enforce the execution of this Code; and </a:t>
            </a:r>
          </a:p>
          <a:p>
            <a:r>
              <a:rPr lang="en-US" dirty="0"/>
              <a:t>(b) that the said other person committed the offence in question without his knowledge, consent or connivance,</a:t>
            </a:r>
            <a:endParaRPr lang="en-IN" dirty="0"/>
          </a:p>
        </p:txBody>
      </p:sp>
    </p:spTree>
    <p:extLst>
      <p:ext uri="{BB962C8B-B14F-4D97-AF65-F5344CB8AC3E}">
        <p14:creationId xmlns:p14="http://schemas.microsoft.com/office/powerpoint/2010/main" xmlns="" val="1926863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278E6-E898-4656-AA72-EB0897001495}"/>
              </a:ext>
            </a:extLst>
          </p:cNvPr>
          <p:cNvSpPr>
            <a:spLocks noGrp="1"/>
          </p:cNvSpPr>
          <p:nvPr>
            <p:ph type="title"/>
          </p:nvPr>
        </p:nvSpPr>
        <p:spPr/>
        <p:txBody>
          <a:bodyPr/>
          <a:lstStyle/>
          <a:p>
            <a:r>
              <a:rPr lang="en-IN" dirty="0"/>
              <a:t>HANDY TIPS FOR EMPLOYERS </a:t>
            </a:r>
          </a:p>
        </p:txBody>
      </p:sp>
      <p:sp>
        <p:nvSpPr>
          <p:cNvPr id="3" name="Content Placeholder 2">
            <a:extLst>
              <a:ext uri="{FF2B5EF4-FFF2-40B4-BE49-F238E27FC236}">
                <a16:creationId xmlns:a16="http://schemas.microsoft.com/office/drawing/2014/main" xmlns="" id="{6ABAE4D4-8361-46B5-B1B6-950FF266165E}"/>
              </a:ext>
            </a:extLst>
          </p:cNvPr>
          <p:cNvSpPr>
            <a:spLocks noGrp="1"/>
          </p:cNvSpPr>
          <p:nvPr>
            <p:ph idx="1"/>
          </p:nvPr>
        </p:nvSpPr>
        <p:spPr>
          <a:xfrm>
            <a:off x="762000" y="2286000"/>
            <a:ext cx="10668000" cy="4261104"/>
          </a:xfrm>
        </p:spPr>
        <p:txBody>
          <a:bodyPr>
            <a:normAutofit/>
          </a:bodyPr>
          <a:lstStyle/>
          <a:p>
            <a:pPr marL="514350" indent="-514350">
              <a:buAutoNum type="arabicPeriod"/>
            </a:pPr>
            <a:r>
              <a:rPr lang="en-IN" dirty="0"/>
              <a:t>The code is applicable to all establishments</a:t>
            </a:r>
          </a:p>
          <a:p>
            <a:pPr marL="514350" indent="-514350">
              <a:buAutoNum type="arabicPeriod"/>
            </a:pPr>
            <a:r>
              <a:rPr lang="en-IN" dirty="0"/>
              <a:t>Many unorganised sector employees will now get minimum wages. </a:t>
            </a:r>
          </a:p>
          <a:p>
            <a:pPr marL="514350" indent="-514350">
              <a:buAutoNum type="arabicPeriod"/>
            </a:pPr>
            <a:r>
              <a:rPr lang="en-IN" dirty="0"/>
              <a:t>The new definition is expected to reduce litigation and cost of compliance. </a:t>
            </a:r>
          </a:p>
          <a:p>
            <a:pPr marL="514350" indent="-514350">
              <a:buAutoNum type="arabicPeriod"/>
            </a:pPr>
            <a:r>
              <a:rPr lang="en-IN" dirty="0"/>
              <a:t>No discrimination on payment of wages on grounds of gender. </a:t>
            </a:r>
          </a:p>
        </p:txBody>
      </p:sp>
    </p:spTree>
    <p:extLst>
      <p:ext uri="{BB962C8B-B14F-4D97-AF65-F5344CB8AC3E}">
        <p14:creationId xmlns:p14="http://schemas.microsoft.com/office/powerpoint/2010/main" xmlns="" val="3652620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051DBC-4A5F-4372-B663-0C2EBBE7B3CA}"/>
              </a:ext>
            </a:extLst>
          </p:cNvPr>
          <p:cNvSpPr>
            <a:spLocks noGrp="1"/>
          </p:cNvSpPr>
          <p:nvPr>
            <p:ph type="title"/>
          </p:nvPr>
        </p:nvSpPr>
        <p:spPr/>
        <p:txBody>
          <a:bodyPr/>
          <a:lstStyle/>
          <a:p>
            <a:r>
              <a:rPr lang="en-IN" dirty="0"/>
              <a:t>HANDY TIPS FOR EMPLOYERS </a:t>
            </a:r>
          </a:p>
        </p:txBody>
      </p:sp>
      <p:sp>
        <p:nvSpPr>
          <p:cNvPr id="3" name="Content Placeholder 2">
            <a:extLst>
              <a:ext uri="{FF2B5EF4-FFF2-40B4-BE49-F238E27FC236}">
                <a16:creationId xmlns:a16="http://schemas.microsoft.com/office/drawing/2014/main" xmlns="" id="{B6E9F9F0-1F44-4D7F-A46A-973053313670}"/>
              </a:ext>
            </a:extLst>
          </p:cNvPr>
          <p:cNvSpPr>
            <a:spLocks noGrp="1"/>
          </p:cNvSpPr>
          <p:nvPr>
            <p:ph idx="1"/>
          </p:nvPr>
        </p:nvSpPr>
        <p:spPr>
          <a:xfrm>
            <a:off x="762000" y="1975104"/>
            <a:ext cx="10668000" cy="4389120"/>
          </a:xfrm>
        </p:spPr>
        <p:txBody>
          <a:bodyPr/>
          <a:lstStyle/>
          <a:p>
            <a:pPr marL="0" indent="0">
              <a:buNone/>
            </a:pPr>
            <a:r>
              <a:rPr lang="en-IN" dirty="0"/>
              <a:t>5. Central government will fix the floor wage. Accordingly, the    State government will fix wages not below the floor wage. So, employers have to choose the minimum wage according to the wages set by the appropriate government. </a:t>
            </a:r>
          </a:p>
          <a:p>
            <a:pPr marL="514350" indent="-514350">
              <a:buAutoNum type="arabicPeriod" startAt="6"/>
            </a:pPr>
            <a:r>
              <a:rPr lang="en-IN" dirty="0"/>
              <a:t>Wages to be paid only via digital payment or cheques.</a:t>
            </a:r>
          </a:p>
          <a:p>
            <a:pPr marL="514350" indent="-514350">
              <a:buAutoNum type="arabicPeriod" startAt="6"/>
            </a:pPr>
            <a:r>
              <a:rPr lang="en-IN" dirty="0"/>
              <a:t>Deductions can be made from wages, but shall not exceed 50%.  </a:t>
            </a:r>
          </a:p>
        </p:txBody>
      </p:sp>
    </p:spTree>
    <p:extLst>
      <p:ext uri="{BB962C8B-B14F-4D97-AF65-F5344CB8AC3E}">
        <p14:creationId xmlns:p14="http://schemas.microsoft.com/office/powerpoint/2010/main" xmlns="" val="3082157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D17F74-AA63-44A3-800B-8C763A07E69D}"/>
              </a:ext>
            </a:extLst>
          </p:cNvPr>
          <p:cNvSpPr>
            <a:spLocks noGrp="1"/>
          </p:cNvSpPr>
          <p:nvPr>
            <p:ph type="title"/>
          </p:nvPr>
        </p:nvSpPr>
        <p:spPr/>
        <p:txBody>
          <a:bodyPr/>
          <a:lstStyle/>
          <a:p>
            <a:r>
              <a:rPr lang="en-IN" dirty="0"/>
              <a:t>HANDY TIPS FOR EMPLOYERS </a:t>
            </a:r>
          </a:p>
        </p:txBody>
      </p:sp>
      <p:sp>
        <p:nvSpPr>
          <p:cNvPr id="3" name="Content Placeholder 2">
            <a:extLst>
              <a:ext uri="{FF2B5EF4-FFF2-40B4-BE49-F238E27FC236}">
                <a16:creationId xmlns:a16="http://schemas.microsoft.com/office/drawing/2014/main" xmlns="" id="{22CAF2F2-5246-4820-83CB-64D835B2FEF4}"/>
              </a:ext>
            </a:extLst>
          </p:cNvPr>
          <p:cNvSpPr>
            <a:spLocks noGrp="1"/>
          </p:cNvSpPr>
          <p:nvPr>
            <p:ph idx="1"/>
          </p:nvPr>
        </p:nvSpPr>
        <p:spPr>
          <a:xfrm>
            <a:off x="762000" y="2029968"/>
            <a:ext cx="10668000" cy="4480560"/>
          </a:xfrm>
        </p:spPr>
        <p:txBody>
          <a:bodyPr/>
          <a:lstStyle/>
          <a:p>
            <a:pPr marL="0" indent="0">
              <a:buNone/>
            </a:pPr>
            <a:r>
              <a:rPr lang="en-IN" dirty="0"/>
              <a:t>8. Payment of overtime shall not be less than double the rate of ordinary wages.</a:t>
            </a:r>
          </a:p>
          <a:p>
            <a:pPr marL="0" indent="0">
              <a:buNone/>
            </a:pPr>
            <a:r>
              <a:rPr lang="en-IN" dirty="0"/>
              <a:t>9. Bonus is payable, if the employer engages 20 or more employees. </a:t>
            </a:r>
          </a:p>
          <a:p>
            <a:pPr marL="0" indent="0">
              <a:buNone/>
            </a:pPr>
            <a:r>
              <a:rPr lang="en-IN" dirty="0"/>
              <a:t>10. Employer should co-operate Inspector-cum-facilitator. </a:t>
            </a:r>
          </a:p>
          <a:p>
            <a:pPr marL="0" indent="0">
              <a:buNone/>
            </a:pPr>
            <a:r>
              <a:rPr lang="en-IN" dirty="0"/>
              <a:t>11.  A register with details regarding to persons employed, muster roll, wages, etc must be maintained. </a:t>
            </a:r>
          </a:p>
        </p:txBody>
      </p:sp>
    </p:spTree>
    <p:extLst>
      <p:ext uri="{BB962C8B-B14F-4D97-AF65-F5344CB8AC3E}">
        <p14:creationId xmlns:p14="http://schemas.microsoft.com/office/powerpoint/2010/main" xmlns="" val="330100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A2954-C7B9-4695-B11D-B374F9B7D59F}"/>
              </a:ext>
            </a:extLst>
          </p:cNvPr>
          <p:cNvSpPr>
            <a:spLocks noGrp="1"/>
          </p:cNvSpPr>
          <p:nvPr>
            <p:ph type="title"/>
          </p:nvPr>
        </p:nvSpPr>
        <p:spPr/>
        <p:txBody>
          <a:bodyPr/>
          <a:lstStyle/>
          <a:p>
            <a:r>
              <a:rPr lang="en-IN" dirty="0"/>
              <a:t>HANDY TIPS FOR EMPLOYERS </a:t>
            </a:r>
          </a:p>
        </p:txBody>
      </p:sp>
      <p:sp>
        <p:nvSpPr>
          <p:cNvPr id="3" name="Content Placeholder 2">
            <a:extLst>
              <a:ext uri="{FF2B5EF4-FFF2-40B4-BE49-F238E27FC236}">
                <a16:creationId xmlns:a16="http://schemas.microsoft.com/office/drawing/2014/main" xmlns="" id="{83DFD500-3130-4650-BC3E-6177E8BEDFB1}"/>
              </a:ext>
            </a:extLst>
          </p:cNvPr>
          <p:cNvSpPr>
            <a:spLocks noGrp="1"/>
          </p:cNvSpPr>
          <p:nvPr>
            <p:ph idx="1"/>
          </p:nvPr>
        </p:nvSpPr>
        <p:spPr>
          <a:xfrm>
            <a:off x="762000" y="2029968"/>
            <a:ext cx="10668000" cy="4828032"/>
          </a:xfrm>
        </p:spPr>
        <p:txBody>
          <a:bodyPr>
            <a:normAutofit lnSpcReduction="10000"/>
          </a:bodyPr>
          <a:lstStyle/>
          <a:p>
            <a:pPr marL="0" indent="0">
              <a:buNone/>
            </a:pPr>
            <a:r>
              <a:rPr lang="en-IN" dirty="0"/>
              <a:t>12. Employer shall display a notice on the notice board containing: </a:t>
            </a:r>
          </a:p>
          <a:p>
            <a:pPr marL="514350" indent="-514350">
              <a:buAutoNum type="alphaUcPeriod"/>
            </a:pPr>
            <a:r>
              <a:rPr lang="en-IN" dirty="0"/>
              <a:t>Abstract of this code </a:t>
            </a:r>
          </a:p>
          <a:p>
            <a:pPr marL="514350" indent="-514350">
              <a:buAutoNum type="alphaUcPeriod"/>
            </a:pPr>
            <a:r>
              <a:rPr lang="en-IN" dirty="0"/>
              <a:t>Category-wise wages rates of employees</a:t>
            </a:r>
          </a:p>
          <a:p>
            <a:pPr marL="514350" indent="-514350">
              <a:buAutoNum type="alphaUcPeriod"/>
            </a:pPr>
            <a:r>
              <a:rPr lang="en-IN" dirty="0"/>
              <a:t>Wage period</a:t>
            </a:r>
          </a:p>
          <a:p>
            <a:pPr marL="514350" indent="-514350">
              <a:buAutoNum type="alphaUcPeriod"/>
            </a:pPr>
            <a:r>
              <a:rPr lang="en-IN" dirty="0"/>
              <a:t>Day or date and time of payment of wages</a:t>
            </a:r>
          </a:p>
          <a:p>
            <a:pPr marL="514350" indent="-514350">
              <a:buAutoNum type="alphaUcPeriod"/>
            </a:pPr>
            <a:r>
              <a:rPr lang="en-IN" dirty="0"/>
              <a:t>Name and address of Inspector-cum-Facilitator having jurisdiction.  </a:t>
            </a:r>
          </a:p>
        </p:txBody>
      </p:sp>
    </p:spTree>
    <p:extLst>
      <p:ext uri="{BB962C8B-B14F-4D97-AF65-F5344CB8AC3E}">
        <p14:creationId xmlns:p14="http://schemas.microsoft.com/office/powerpoint/2010/main" xmlns="" val="811958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4345DA-FEB4-4D44-9AB6-7C5F1D58A862}"/>
              </a:ext>
            </a:extLst>
          </p:cNvPr>
          <p:cNvSpPr>
            <a:spLocks noGrp="1"/>
          </p:cNvSpPr>
          <p:nvPr>
            <p:ph type="title"/>
          </p:nvPr>
        </p:nvSpPr>
        <p:spPr/>
        <p:txBody>
          <a:bodyPr/>
          <a:lstStyle/>
          <a:p>
            <a:r>
              <a:rPr lang="en-IN" dirty="0"/>
              <a:t>HANDY TIPS FOR EMPLOYERS </a:t>
            </a:r>
          </a:p>
        </p:txBody>
      </p:sp>
      <p:sp>
        <p:nvSpPr>
          <p:cNvPr id="3" name="Content Placeholder 2">
            <a:extLst>
              <a:ext uri="{FF2B5EF4-FFF2-40B4-BE49-F238E27FC236}">
                <a16:creationId xmlns:a16="http://schemas.microsoft.com/office/drawing/2014/main" xmlns="" id="{11D900E7-572D-4C97-9740-FC31A31130CE}"/>
              </a:ext>
            </a:extLst>
          </p:cNvPr>
          <p:cNvSpPr>
            <a:spLocks noGrp="1"/>
          </p:cNvSpPr>
          <p:nvPr>
            <p:ph idx="1"/>
          </p:nvPr>
        </p:nvSpPr>
        <p:spPr>
          <a:xfrm>
            <a:off x="762000" y="1975104"/>
            <a:ext cx="10668000" cy="4480560"/>
          </a:xfrm>
        </p:spPr>
        <p:txBody>
          <a:bodyPr>
            <a:normAutofit fontScale="92500" lnSpcReduction="10000"/>
          </a:bodyPr>
          <a:lstStyle/>
          <a:p>
            <a:pPr marL="0" indent="0">
              <a:buNone/>
            </a:pPr>
            <a:r>
              <a:rPr lang="en-IN" dirty="0"/>
              <a:t>13. Wages slips should be issued in manner prescribed. </a:t>
            </a:r>
          </a:p>
          <a:p>
            <a:pPr marL="0" indent="0">
              <a:buNone/>
            </a:pPr>
            <a:r>
              <a:rPr lang="en-IN" dirty="0"/>
              <a:t>14. With consolidation of 4 wage laws, maintain of records and register is reduced.</a:t>
            </a:r>
          </a:p>
          <a:p>
            <a:pPr marL="0" indent="0">
              <a:buNone/>
            </a:pPr>
            <a:r>
              <a:rPr lang="en-IN" dirty="0"/>
              <a:t>15. Limitation period for filing claims relating to wages and bonus has enhanced to 3 years. </a:t>
            </a:r>
          </a:p>
          <a:p>
            <a:pPr marL="0" indent="0">
              <a:buNone/>
            </a:pPr>
            <a:r>
              <a:rPr lang="en-IN" dirty="0"/>
              <a:t>16. Penalty for non-compliance has been enhanced.</a:t>
            </a:r>
          </a:p>
          <a:p>
            <a:pPr marL="0" indent="0">
              <a:buNone/>
            </a:pPr>
            <a:r>
              <a:rPr lang="en-IN" dirty="0"/>
              <a:t>17. Employer can seek advice of Inspector-cum-facilitator to ensure compliance and guidance on any matter related to this code.  </a:t>
            </a:r>
          </a:p>
        </p:txBody>
      </p:sp>
    </p:spTree>
    <p:extLst>
      <p:ext uri="{BB962C8B-B14F-4D97-AF65-F5344CB8AC3E}">
        <p14:creationId xmlns:p14="http://schemas.microsoft.com/office/powerpoint/2010/main" xmlns="" val="2017716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275AB-F4BB-4C4A-9D30-EF858D7F1620}"/>
              </a:ext>
            </a:extLst>
          </p:cNvPr>
          <p:cNvSpPr>
            <a:spLocks noGrp="1"/>
          </p:cNvSpPr>
          <p:nvPr>
            <p:ph type="title"/>
          </p:nvPr>
        </p:nvSpPr>
        <p:spPr>
          <a:xfrm>
            <a:off x="762000" y="1905000"/>
            <a:ext cx="10668000" cy="1524000"/>
          </a:xfrm>
        </p:spPr>
        <p:txBody>
          <a:bodyPr/>
          <a:lstStyle/>
          <a:p>
            <a:r>
              <a:rPr lang="en-IN" dirty="0"/>
              <a:t>QUESTION AND ANSWER SESSION</a:t>
            </a:r>
          </a:p>
        </p:txBody>
      </p:sp>
    </p:spTree>
    <p:extLst>
      <p:ext uri="{BB962C8B-B14F-4D97-AF65-F5344CB8AC3E}">
        <p14:creationId xmlns:p14="http://schemas.microsoft.com/office/powerpoint/2010/main" xmlns="" val="82264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A71C5-5D63-4635-BF2F-77AB3D80725B}"/>
              </a:ext>
            </a:extLst>
          </p:cNvPr>
          <p:cNvSpPr>
            <a:spLocks noGrp="1"/>
          </p:cNvSpPr>
          <p:nvPr>
            <p:ph type="title"/>
          </p:nvPr>
        </p:nvSpPr>
        <p:spPr>
          <a:xfrm>
            <a:off x="762000" y="762000"/>
            <a:ext cx="10668000" cy="1231392"/>
          </a:xfrm>
        </p:spPr>
        <p:txBody>
          <a:bodyPr/>
          <a:lstStyle/>
          <a:p>
            <a:r>
              <a:rPr lang="en-IN" dirty="0"/>
              <a:t>LABOUR LAW REFORMS </a:t>
            </a:r>
          </a:p>
        </p:txBody>
      </p:sp>
      <p:sp>
        <p:nvSpPr>
          <p:cNvPr id="3" name="Content Placeholder 2">
            <a:extLst>
              <a:ext uri="{FF2B5EF4-FFF2-40B4-BE49-F238E27FC236}">
                <a16:creationId xmlns:a16="http://schemas.microsoft.com/office/drawing/2014/main" xmlns="" id="{58ADB059-7C4D-4CEC-B84E-A8DAA78E82D5}"/>
              </a:ext>
            </a:extLst>
          </p:cNvPr>
          <p:cNvSpPr>
            <a:spLocks noGrp="1"/>
          </p:cNvSpPr>
          <p:nvPr>
            <p:ph idx="1"/>
          </p:nvPr>
        </p:nvSpPr>
        <p:spPr>
          <a:xfrm>
            <a:off x="475488" y="1773936"/>
            <a:ext cx="11119104" cy="4480560"/>
          </a:xfrm>
        </p:spPr>
        <p:txBody>
          <a:bodyPr/>
          <a:lstStyle/>
          <a:p>
            <a:pPr marL="514350" indent="-514350">
              <a:buAutoNum type="arabicPeriod"/>
            </a:pPr>
            <a:r>
              <a:rPr lang="en-IN" dirty="0"/>
              <a:t>Most laws were inherited from British Rule.</a:t>
            </a:r>
          </a:p>
          <a:p>
            <a:pPr marL="514350" indent="-514350">
              <a:buAutoNum type="arabicPeriod"/>
            </a:pPr>
            <a:r>
              <a:rPr lang="en-IN" dirty="0"/>
              <a:t>The speed of making changes was very slow. </a:t>
            </a:r>
          </a:p>
          <a:p>
            <a:pPr marL="514350" indent="-514350">
              <a:buAutoNum type="arabicPeriod"/>
            </a:pPr>
            <a:r>
              <a:rPr lang="en-IN" dirty="0"/>
              <a:t>In 1970s, labour laws were restricted to manufacturing sector. </a:t>
            </a:r>
          </a:p>
          <a:p>
            <a:pPr marL="514350" indent="-514350">
              <a:buAutoNum type="arabicPeriod"/>
            </a:pPr>
            <a:r>
              <a:rPr lang="en-IN" dirty="0"/>
              <a:t>Current labour laws protect only 40% of the organised workforce.  </a:t>
            </a:r>
          </a:p>
          <a:p>
            <a:pPr marL="514350" indent="-514350">
              <a:buAutoNum type="arabicPeriod"/>
            </a:pPr>
            <a:r>
              <a:rPr lang="en-IN" dirty="0"/>
              <a:t>The unorganised sector was not looked upon. </a:t>
            </a:r>
          </a:p>
        </p:txBody>
      </p:sp>
    </p:spTree>
    <p:extLst>
      <p:ext uri="{BB962C8B-B14F-4D97-AF65-F5344CB8AC3E}">
        <p14:creationId xmlns:p14="http://schemas.microsoft.com/office/powerpoint/2010/main" xmlns="" val="177408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3C0F9-CB8B-4727-84E7-C70AAF111C0A}"/>
              </a:ext>
            </a:extLst>
          </p:cNvPr>
          <p:cNvSpPr>
            <a:spLocks noGrp="1"/>
          </p:cNvSpPr>
          <p:nvPr>
            <p:ph type="title"/>
          </p:nvPr>
        </p:nvSpPr>
        <p:spPr/>
        <p:txBody>
          <a:bodyPr/>
          <a:lstStyle/>
          <a:p>
            <a:r>
              <a:rPr lang="en-IN" dirty="0"/>
              <a:t>LABOUR LAW REFORMS </a:t>
            </a:r>
          </a:p>
        </p:txBody>
      </p:sp>
      <p:sp>
        <p:nvSpPr>
          <p:cNvPr id="3" name="Content Placeholder 2">
            <a:extLst>
              <a:ext uri="{FF2B5EF4-FFF2-40B4-BE49-F238E27FC236}">
                <a16:creationId xmlns:a16="http://schemas.microsoft.com/office/drawing/2014/main" xmlns="" id="{24C0E361-800D-4274-9327-E20145D1DCEC}"/>
              </a:ext>
            </a:extLst>
          </p:cNvPr>
          <p:cNvSpPr>
            <a:spLocks noGrp="1"/>
          </p:cNvSpPr>
          <p:nvPr>
            <p:ph idx="1"/>
          </p:nvPr>
        </p:nvSpPr>
        <p:spPr/>
        <p:txBody>
          <a:bodyPr/>
          <a:lstStyle/>
          <a:p>
            <a:r>
              <a:rPr lang="en-IN" dirty="0"/>
              <a:t>2</a:t>
            </a:r>
            <a:r>
              <a:rPr lang="en-IN" baseline="30000" dirty="0"/>
              <a:t>nd</a:t>
            </a:r>
            <a:r>
              <a:rPr lang="en-IN" dirty="0"/>
              <a:t> Law Commission on Labour was set-up in 1999 which suggested rationalization of existing laws. </a:t>
            </a:r>
          </a:p>
          <a:p>
            <a:r>
              <a:rPr lang="en-IN" dirty="0"/>
              <a:t>The Commission submitted it’s report in 2002 and recommended amalgamating the current labour laws into following groups:  </a:t>
            </a:r>
          </a:p>
        </p:txBody>
      </p:sp>
    </p:spTree>
    <p:extLst>
      <p:ext uri="{BB962C8B-B14F-4D97-AF65-F5344CB8AC3E}">
        <p14:creationId xmlns:p14="http://schemas.microsoft.com/office/powerpoint/2010/main" xmlns="" val="161284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20262-1C79-42D4-8BB1-279E1E8D0364}"/>
              </a:ext>
            </a:extLst>
          </p:cNvPr>
          <p:cNvSpPr>
            <a:spLocks noGrp="1"/>
          </p:cNvSpPr>
          <p:nvPr>
            <p:ph type="title"/>
          </p:nvPr>
        </p:nvSpPr>
        <p:spPr/>
        <p:txBody>
          <a:bodyPr/>
          <a:lstStyle/>
          <a:p>
            <a:r>
              <a:rPr lang="en-IN" dirty="0"/>
              <a:t>LABOUR LAW REFORMS </a:t>
            </a:r>
          </a:p>
        </p:txBody>
      </p:sp>
      <p:sp>
        <p:nvSpPr>
          <p:cNvPr id="3" name="Content Placeholder 2">
            <a:extLst>
              <a:ext uri="{FF2B5EF4-FFF2-40B4-BE49-F238E27FC236}">
                <a16:creationId xmlns:a16="http://schemas.microsoft.com/office/drawing/2014/main" xmlns="" id="{FB26FB0E-99EF-4222-80C5-5F0D28F60FD7}"/>
              </a:ext>
            </a:extLst>
          </p:cNvPr>
          <p:cNvSpPr>
            <a:spLocks noGrp="1"/>
          </p:cNvSpPr>
          <p:nvPr>
            <p:ph idx="1"/>
          </p:nvPr>
        </p:nvSpPr>
        <p:spPr/>
        <p:txBody>
          <a:bodyPr/>
          <a:lstStyle/>
          <a:p>
            <a:r>
              <a:rPr lang="en-IN" dirty="0"/>
              <a:t>Industrial Relation</a:t>
            </a:r>
          </a:p>
          <a:p>
            <a:r>
              <a:rPr lang="en-IN" dirty="0"/>
              <a:t>Wages</a:t>
            </a:r>
          </a:p>
          <a:p>
            <a:r>
              <a:rPr lang="en-IN" dirty="0"/>
              <a:t>Social Security</a:t>
            </a:r>
          </a:p>
          <a:p>
            <a:r>
              <a:rPr lang="en-IN" dirty="0"/>
              <a:t>Safety </a:t>
            </a:r>
          </a:p>
          <a:p>
            <a:r>
              <a:rPr lang="en-IN" dirty="0"/>
              <a:t>Welfare and Working Conditions </a:t>
            </a:r>
          </a:p>
        </p:txBody>
      </p:sp>
    </p:spTree>
    <p:extLst>
      <p:ext uri="{BB962C8B-B14F-4D97-AF65-F5344CB8AC3E}">
        <p14:creationId xmlns:p14="http://schemas.microsoft.com/office/powerpoint/2010/main" xmlns="" val="212826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04B41-C7AB-4342-8AF9-32F2AE53513C}"/>
              </a:ext>
            </a:extLst>
          </p:cNvPr>
          <p:cNvSpPr>
            <a:spLocks noGrp="1"/>
          </p:cNvSpPr>
          <p:nvPr>
            <p:ph type="title"/>
          </p:nvPr>
        </p:nvSpPr>
        <p:spPr/>
        <p:txBody>
          <a:bodyPr/>
          <a:lstStyle/>
          <a:p>
            <a:r>
              <a:rPr lang="en-IN" dirty="0"/>
              <a:t>AIM/BENEFITS OF THE WAGE CODE </a:t>
            </a:r>
          </a:p>
        </p:txBody>
      </p:sp>
      <p:sp>
        <p:nvSpPr>
          <p:cNvPr id="3" name="Content Placeholder 2">
            <a:extLst>
              <a:ext uri="{FF2B5EF4-FFF2-40B4-BE49-F238E27FC236}">
                <a16:creationId xmlns:a16="http://schemas.microsoft.com/office/drawing/2014/main" xmlns="" id="{0047C8D1-9975-4701-8FE2-4A95DC367147}"/>
              </a:ext>
            </a:extLst>
          </p:cNvPr>
          <p:cNvSpPr>
            <a:spLocks noGrp="1"/>
          </p:cNvSpPr>
          <p:nvPr>
            <p:ph idx="1"/>
          </p:nvPr>
        </p:nvSpPr>
        <p:spPr>
          <a:xfrm>
            <a:off x="762000" y="2066544"/>
            <a:ext cx="10668000" cy="4279392"/>
          </a:xfrm>
        </p:spPr>
        <p:txBody>
          <a:bodyPr/>
          <a:lstStyle/>
          <a:p>
            <a:r>
              <a:rPr lang="en-IN" dirty="0"/>
              <a:t>To Amalgamate, simply and rationalise provisions of the laws repealed. </a:t>
            </a:r>
          </a:p>
          <a:p>
            <a:r>
              <a:rPr lang="en-IN" dirty="0"/>
              <a:t>Clarity on the concepts of </a:t>
            </a:r>
          </a:p>
          <a:p>
            <a:pPr lvl="1"/>
            <a:r>
              <a:rPr lang="en-IN" dirty="0"/>
              <a:t>Employment </a:t>
            </a:r>
          </a:p>
          <a:p>
            <a:pPr lvl="1"/>
            <a:r>
              <a:rPr lang="en-IN" dirty="0"/>
              <a:t>Wages</a:t>
            </a:r>
          </a:p>
          <a:p>
            <a:pPr lvl="1"/>
            <a:r>
              <a:rPr lang="en-IN" dirty="0"/>
              <a:t>Applicability</a:t>
            </a:r>
          </a:p>
        </p:txBody>
      </p:sp>
    </p:spTree>
    <p:extLst>
      <p:ext uri="{BB962C8B-B14F-4D97-AF65-F5344CB8AC3E}">
        <p14:creationId xmlns:p14="http://schemas.microsoft.com/office/powerpoint/2010/main" xmlns="" val="162172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7FF16-F9BD-49D3-986A-C518409A024D}"/>
              </a:ext>
            </a:extLst>
          </p:cNvPr>
          <p:cNvSpPr>
            <a:spLocks noGrp="1"/>
          </p:cNvSpPr>
          <p:nvPr>
            <p:ph type="title"/>
          </p:nvPr>
        </p:nvSpPr>
        <p:spPr/>
        <p:txBody>
          <a:bodyPr/>
          <a:lstStyle/>
          <a:p>
            <a:r>
              <a:rPr lang="en-IN" dirty="0"/>
              <a:t>LEGISLATIONS REPEALED</a:t>
            </a:r>
          </a:p>
        </p:txBody>
      </p:sp>
      <p:sp>
        <p:nvSpPr>
          <p:cNvPr id="3" name="Content Placeholder 2">
            <a:extLst>
              <a:ext uri="{FF2B5EF4-FFF2-40B4-BE49-F238E27FC236}">
                <a16:creationId xmlns:a16="http://schemas.microsoft.com/office/drawing/2014/main" xmlns="" id="{23BA7076-D67D-4DD7-932C-EC3008BCAF1D}"/>
              </a:ext>
            </a:extLst>
          </p:cNvPr>
          <p:cNvSpPr>
            <a:spLocks noGrp="1"/>
          </p:cNvSpPr>
          <p:nvPr>
            <p:ph idx="1"/>
          </p:nvPr>
        </p:nvSpPr>
        <p:spPr/>
        <p:txBody>
          <a:bodyPr/>
          <a:lstStyle/>
          <a:p>
            <a:pPr marL="0" indent="0">
              <a:buNone/>
            </a:pPr>
            <a:r>
              <a:rPr lang="en-US" b="0" i="0" dirty="0">
                <a:solidFill>
                  <a:schemeClr val="tx1"/>
                </a:solidFill>
                <a:effectLst/>
                <a:latin typeface="times new roman" panose="02020603050405020304" pitchFamily="18" charset="0"/>
              </a:rPr>
              <a:t> The Code replaces the following four laws: </a:t>
            </a:r>
          </a:p>
          <a:p>
            <a:pPr marL="571500" indent="-571500">
              <a:buAutoNum type="romanLcParenBoth"/>
            </a:pPr>
            <a:r>
              <a:rPr lang="en-US" b="0" i="0" dirty="0">
                <a:solidFill>
                  <a:schemeClr val="tx1"/>
                </a:solidFill>
                <a:effectLst/>
                <a:latin typeface="times new roman" panose="02020603050405020304" pitchFamily="18" charset="0"/>
              </a:rPr>
              <a:t>the Payment of Wages Act, 1936, </a:t>
            </a:r>
          </a:p>
          <a:p>
            <a:pPr marL="571500" indent="-571500">
              <a:buAutoNum type="romanLcParenBoth"/>
            </a:pPr>
            <a:r>
              <a:rPr lang="en-US" b="0" i="0" dirty="0">
                <a:solidFill>
                  <a:schemeClr val="tx1"/>
                </a:solidFill>
                <a:effectLst/>
                <a:latin typeface="times new roman" panose="02020603050405020304" pitchFamily="18" charset="0"/>
              </a:rPr>
              <a:t>the Minimum Wages Act, 1948,</a:t>
            </a:r>
          </a:p>
          <a:p>
            <a:pPr marL="571500" indent="-571500">
              <a:buAutoNum type="romanLcParenBoth"/>
            </a:pPr>
            <a:r>
              <a:rPr lang="en-US" b="0" i="0" dirty="0">
                <a:solidFill>
                  <a:schemeClr val="tx1"/>
                </a:solidFill>
                <a:effectLst/>
                <a:latin typeface="times new roman" panose="02020603050405020304" pitchFamily="18" charset="0"/>
              </a:rPr>
              <a:t>the Payment of Bonus Act, 1965, and</a:t>
            </a:r>
          </a:p>
          <a:p>
            <a:pPr marL="571500" indent="-571500">
              <a:buAutoNum type="romanLcParenBoth"/>
            </a:pPr>
            <a:r>
              <a:rPr lang="en-US" b="0" i="0" dirty="0">
                <a:solidFill>
                  <a:schemeClr val="tx1"/>
                </a:solidFill>
                <a:effectLst/>
                <a:latin typeface="times new roman" panose="02020603050405020304" pitchFamily="18" charset="0"/>
              </a:rPr>
              <a:t>the Equal Remuneration Act, 1976.</a:t>
            </a:r>
            <a:endParaRPr lang="en-IN" dirty="0">
              <a:solidFill>
                <a:schemeClr val="tx1"/>
              </a:solidFill>
            </a:endParaRPr>
          </a:p>
        </p:txBody>
      </p:sp>
    </p:spTree>
    <p:extLst>
      <p:ext uri="{BB962C8B-B14F-4D97-AF65-F5344CB8AC3E}">
        <p14:creationId xmlns:p14="http://schemas.microsoft.com/office/powerpoint/2010/main" xmlns="" val="305401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7BFF4-EC79-401D-A57C-BF9581EA77AC}"/>
              </a:ext>
            </a:extLst>
          </p:cNvPr>
          <p:cNvSpPr>
            <a:spLocks noGrp="1"/>
          </p:cNvSpPr>
          <p:nvPr>
            <p:ph type="title"/>
          </p:nvPr>
        </p:nvSpPr>
        <p:spPr/>
        <p:txBody>
          <a:bodyPr/>
          <a:lstStyle/>
          <a:p>
            <a:r>
              <a:rPr lang="en-IN" dirty="0"/>
              <a:t>AIM/BENEFITS OF THE CODE </a:t>
            </a:r>
          </a:p>
        </p:txBody>
      </p:sp>
      <p:sp>
        <p:nvSpPr>
          <p:cNvPr id="3" name="Content Placeholder 2">
            <a:extLst>
              <a:ext uri="{FF2B5EF4-FFF2-40B4-BE49-F238E27FC236}">
                <a16:creationId xmlns:a16="http://schemas.microsoft.com/office/drawing/2014/main" xmlns="" id="{91EE9E77-4603-4BB5-BEC9-39890E603055}"/>
              </a:ext>
            </a:extLst>
          </p:cNvPr>
          <p:cNvSpPr>
            <a:spLocks noGrp="1"/>
          </p:cNvSpPr>
          <p:nvPr>
            <p:ph idx="1"/>
          </p:nvPr>
        </p:nvSpPr>
        <p:spPr>
          <a:xfrm>
            <a:off x="762000" y="2286000"/>
            <a:ext cx="10668000" cy="4059936"/>
          </a:xfrm>
        </p:spPr>
        <p:txBody>
          <a:bodyPr/>
          <a:lstStyle/>
          <a:p>
            <a:r>
              <a:rPr lang="en-IN" dirty="0"/>
              <a:t>Rationalise the number of compliances.</a:t>
            </a:r>
          </a:p>
          <a:p>
            <a:r>
              <a:rPr lang="en-IN" dirty="0"/>
              <a:t>Allow digital transaction and online payments.</a:t>
            </a:r>
          </a:p>
          <a:p>
            <a:r>
              <a:rPr lang="en-IN" dirty="0"/>
              <a:t>Reduce Conflicts and confusion over multiplicity of definitions.</a:t>
            </a:r>
          </a:p>
          <a:p>
            <a:r>
              <a:rPr lang="en-IN" dirty="0"/>
              <a:t>Broadening the concept of employers and employers </a:t>
            </a:r>
          </a:p>
          <a:p>
            <a:r>
              <a:rPr lang="en-IN" dirty="0"/>
              <a:t>Eliminate the complexity of having Central laws, State Laws and their rules.  </a:t>
            </a:r>
          </a:p>
          <a:p>
            <a:endParaRPr lang="en-IN" dirty="0"/>
          </a:p>
        </p:txBody>
      </p:sp>
    </p:spTree>
    <p:extLst>
      <p:ext uri="{BB962C8B-B14F-4D97-AF65-F5344CB8AC3E}">
        <p14:creationId xmlns:p14="http://schemas.microsoft.com/office/powerpoint/2010/main" xmlns="" val="79714477"/>
      </p:ext>
    </p:extLst>
  </p:cSld>
  <p:clrMapOvr>
    <a:masterClrMapping/>
  </p:clrMapOvr>
</p:sld>
</file>

<file path=ppt/theme/theme1.xml><?xml version="1.0" encoding="utf-8"?>
<a:theme xmlns:a="http://schemas.openxmlformats.org/drawingml/2006/main" name="Pebble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2512</TotalTime>
  <Words>1666</Words>
  <Application>Microsoft Office PowerPoint</Application>
  <PresentationFormat>Custom</PresentationFormat>
  <Paragraphs>163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PebbleVTI</vt:lpstr>
      <vt:lpstr>Labour Law - The Code on Wages 2019</vt:lpstr>
      <vt:lpstr>SYNOPSIS</vt:lpstr>
      <vt:lpstr>WHAT IS LABOUR LAW?  </vt:lpstr>
      <vt:lpstr>LABOUR LAW REFORMS </vt:lpstr>
      <vt:lpstr>LABOUR LAW REFORMS </vt:lpstr>
      <vt:lpstr>LABOUR LAW REFORMS </vt:lpstr>
      <vt:lpstr>AIM/BENEFITS OF THE WAGE CODE </vt:lpstr>
      <vt:lpstr>LEGISLATIONS REPEALED</vt:lpstr>
      <vt:lpstr>AIM/BENEFITS OF THE CODE </vt:lpstr>
      <vt:lpstr>DEFINITIONS UNDER THE CODE </vt:lpstr>
      <vt:lpstr>DEFINITIONS UNDER THE CODE </vt:lpstr>
      <vt:lpstr>DEFINITIONS UNDER THE CODE </vt:lpstr>
      <vt:lpstr>DEFINITIONS UNDER THE CODE </vt:lpstr>
      <vt:lpstr>DEFINITIONS UNDER THE CODE </vt:lpstr>
      <vt:lpstr>WAGES DOESN’T INCLUDE - </vt:lpstr>
      <vt:lpstr>NATIONAL MINIMUM WAGE – FLOOR WAGE</vt:lpstr>
      <vt:lpstr>NATIONAL MINIMUM WAGE – FLOOR WAGE</vt:lpstr>
      <vt:lpstr>EMPLOYEES ENTITLEMENT TO FULL WAGES </vt:lpstr>
      <vt:lpstr>TIME FOR PAYING WAGES </vt:lpstr>
      <vt:lpstr>MODE OF PAYMENT OF WAGES </vt:lpstr>
      <vt:lpstr>EQUAL RENUMERATION </vt:lpstr>
      <vt:lpstr>OVERTIME PAYMENT </vt:lpstr>
      <vt:lpstr>ELIGIBILITY FOR BONUS </vt:lpstr>
      <vt:lpstr>DISQUALIFICATION FROM BONUS </vt:lpstr>
      <vt:lpstr>COMPUTATION OF WAGES</vt:lpstr>
      <vt:lpstr>COMPUTATION OF WAGES</vt:lpstr>
      <vt:lpstr>INCREASED RESPONSIBILITY FOR EMPLOYERS </vt:lpstr>
      <vt:lpstr>INCREASED RESPONSIBILITY FOR EMPLOYERS </vt:lpstr>
      <vt:lpstr>INSPECTION UNDER THE CODE</vt:lpstr>
      <vt:lpstr>OBJECTIVES OF INSPECTION </vt:lpstr>
      <vt:lpstr>REVISED PENALTIES </vt:lpstr>
      <vt:lpstr>EXEMPTION OF EMPLOYER FROM LIABILITY </vt:lpstr>
      <vt:lpstr>HANDY TIPS FOR EMPLOYERS </vt:lpstr>
      <vt:lpstr>HANDY TIPS FOR EMPLOYERS </vt:lpstr>
      <vt:lpstr>HANDY TIPS FOR EMPLOYERS </vt:lpstr>
      <vt:lpstr>HANDY TIPS FOR EMPLOYERS </vt:lpstr>
      <vt:lpstr>HANDY TIPS FOR EMPLOYERS </vt:lpstr>
      <vt:lpstr>QUESTION AND ANSWER SESSION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Code on Wages 2019</dc:title>
  <dc:creator>Harshul Bangia</dc:creator>
  <cp:lastModifiedBy>Satish</cp:lastModifiedBy>
  <cp:revision>26</cp:revision>
  <dcterms:created xsi:type="dcterms:W3CDTF">2021-01-31T18:21:33Z</dcterms:created>
  <dcterms:modified xsi:type="dcterms:W3CDTF">2021-02-09T11:39:58Z</dcterms:modified>
</cp:coreProperties>
</file>